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90" y="-1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700" b="0" i="0">
                <a:solidFill>
                  <a:schemeClr val="tx1"/>
                </a:solidFill>
                <a:latin typeface="Cambria Math"/>
                <a:cs typeface="Cambria Math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09955" y="246888"/>
            <a:ext cx="8324088" cy="123748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762000" y="320040"/>
            <a:ext cx="7743444" cy="125882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457200" y="274700"/>
            <a:ext cx="8229600" cy="11430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962" y="177749"/>
            <a:ext cx="8220075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6334" y="3018027"/>
            <a:ext cx="6117590" cy="13995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0" i="0">
                <a:solidFill>
                  <a:schemeClr val="tx1"/>
                </a:solidFill>
                <a:latin typeface="Cambria Math"/>
                <a:cs typeface="Cambria Math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63880" y="737616"/>
            <a:ext cx="7866888" cy="15651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8848" y="973836"/>
            <a:ext cx="7743444" cy="12588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11555" y="764666"/>
            <a:ext cx="7772400" cy="14700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11555" y="764666"/>
            <a:ext cx="7772400" cy="1044517"/>
          </a:xfrm>
          <a:prstGeom prst="rect">
            <a:avLst/>
          </a:prstGeom>
          <a:ln w="9525">
            <a:solidFill>
              <a:srgbClr val="97B853"/>
            </a:solidFill>
          </a:ln>
        </p:spPr>
        <p:txBody>
          <a:bodyPr vert="horz" wrap="square" lIns="0" tIns="363855" rIns="0" bIns="0" rtlCol="0">
            <a:spAutoFit/>
          </a:bodyPr>
          <a:lstStyle/>
          <a:p>
            <a:pPr marL="454659">
              <a:lnSpc>
                <a:spcPct val="100000"/>
              </a:lnSpc>
              <a:spcBef>
                <a:spcPts val="2865"/>
              </a:spcBef>
            </a:pPr>
            <a:r>
              <a:rPr lang="en-US" spc="-15" dirty="0" smtClean="0"/>
              <a:t>Lecture Two (Refractive Index)</a:t>
            </a:r>
            <a:endParaRPr spc="-15" dirty="0"/>
          </a:p>
        </p:txBody>
      </p:sp>
      <p:sp>
        <p:nvSpPr>
          <p:cNvPr id="6" name="object 6"/>
          <p:cNvSpPr txBox="1"/>
          <p:nvPr/>
        </p:nvSpPr>
        <p:spPr>
          <a:xfrm>
            <a:off x="1967864" y="3813429"/>
            <a:ext cx="5206365" cy="1763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18185" marR="708025" algn="ctr">
              <a:lnSpc>
                <a:spcPct val="100000"/>
              </a:lnSpc>
              <a:spcBef>
                <a:spcPts val="100"/>
              </a:spcBef>
            </a:pPr>
            <a:r>
              <a:rPr sz="3000" spc="-105" dirty="0">
                <a:latin typeface="Calibri"/>
                <a:cs typeface="Calibri"/>
              </a:rPr>
              <a:t>Dr. </a:t>
            </a:r>
            <a:r>
              <a:rPr sz="3000" dirty="0">
                <a:latin typeface="Calibri"/>
                <a:cs typeface="Calibri"/>
              </a:rPr>
              <a:t>Sabah </a:t>
            </a:r>
            <a:r>
              <a:rPr sz="3000" spc="-15" dirty="0">
                <a:latin typeface="Calibri"/>
                <a:cs typeface="Calibri"/>
              </a:rPr>
              <a:t>Ibrahim </a:t>
            </a:r>
            <a:r>
              <a:rPr sz="3000" dirty="0">
                <a:latin typeface="Calibri"/>
                <a:cs typeface="Calibri"/>
              </a:rPr>
              <a:t>Abbas  </a:t>
            </a:r>
            <a:r>
              <a:rPr sz="3000" spc="-15" dirty="0">
                <a:latin typeface="Calibri"/>
                <a:cs typeface="Calibri"/>
              </a:rPr>
              <a:t>Al-Karch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University</a:t>
            </a:r>
            <a:endParaRPr sz="3000">
              <a:latin typeface="Calibri"/>
              <a:cs typeface="Calibri"/>
            </a:endParaRPr>
          </a:p>
          <a:p>
            <a:pPr marL="12065" marR="5080" algn="ctr">
              <a:lnSpc>
                <a:spcPct val="80000"/>
              </a:lnSpc>
              <a:spcBef>
                <a:spcPts val="720"/>
              </a:spcBef>
            </a:pPr>
            <a:r>
              <a:rPr sz="3000" spc="-5" dirty="0">
                <a:latin typeface="Calibri"/>
                <a:cs typeface="Calibri"/>
              </a:rPr>
              <a:t>Sciences </a:t>
            </a:r>
            <a:r>
              <a:rPr sz="3000" spc="-15" dirty="0">
                <a:latin typeface="Calibri"/>
                <a:cs typeface="Calibri"/>
              </a:rPr>
              <a:t>college </a:t>
            </a:r>
            <a:r>
              <a:rPr sz="3000" spc="-5" dirty="0">
                <a:latin typeface="Calibri"/>
                <a:cs typeface="Calibri"/>
              </a:rPr>
              <a:t>–Medical</a:t>
            </a:r>
            <a:r>
              <a:rPr sz="3000" spc="-65" dirty="0">
                <a:latin typeface="Calibri"/>
                <a:cs typeface="Calibri"/>
              </a:rPr>
              <a:t> </a:t>
            </a:r>
            <a:r>
              <a:rPr sz="3000" spc="-20" dirty="0">
                <a:latin typeface="Calibri"/>
                <a:cs typeface="Calibri"/>
              </a:rPr>
              <a:t>physics  </a:t>
            </a:r>
            <a:r>
              <a:rPr sz="3000" spc="-10" dirty="0">
                <a:latin typeface="Calibri"/>
                <a:cs typeface="Calibri"/>
              </a:rPr>
              <a:t>department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700"/>
            <a:ext cx="8229600" cy="879087"/>
          </a:xfrm>
          <a:prstGeom prst="rect">
            <a:avLst/>
          </a:prstGeom>
          <a:ln w="9525">
            <a:solidFill>
              <a:srgbClr val="97B853"/>
            </a:solidFill>
          </a:ln>
        </p:spPr>
        <p:txBody>
          <a:bodyPr vert="horz" wrap="square" lIns="0" tIns="200025" rIns="0" bIns="0" rtlCol="0">
            <a:spAutoFit/>
          </a:bodyPr>
          <a:lstStyle/>
          <a:p>
            <a:pPr marL="683260">
              <a:lnSpc>
                <a:spcPct val="100000"/>
              </a:lnSpc>
              <a:spcBef>
                <a:spcPts val="1575"/>
              </a:spcBef>
            </a:pPr>
            <a:r>
              <a:rPr lang="en-US" spc="-15" dirty="0" smtClean="0"/>
              <a:t>Lecture Two (Refractive Index)</a:t>
            </a:r>
            <a:endParaRPr spc="-15" dirty="0"/>
          </a:p>
        </p:txBody>
      </p:sp>
      <p:sp>
        <p:nvSpPr>
          <p:cNvPr id="3" name="object 3"/>
          <p:cNvSpPr/>
          <p:nvPr/>
        </p:nvSpPr>
        <p:spPr>
          <a:xfrm>
            <a:off x="1279144" y="1639823"/>
            <a:ext cx="1244600" cy="306070"/>
          </a:xfrm>
          <a:custGeom>
            <a:avLst/>
            <a:gdLst/>
            <a:ahLst/>
            <a:cxnLst/>
            <a:rect l="l" t="t" r="r" b="b"/>
            <a:pathLst>
              <a:path w="1244600" h="306069">
                <a:moveTo>
                  <a:pt x="61364" y="168021"/>
                </a:moveTo>
                <a:lnTo>
                  <a:pt x="30987" y="168021"/>
                </a:lnTo>
                <a:lnTo>
                  <a:pt x="94996" y="305815"/>
                </a:lnTo>
                <a:lnTo>
                  <a:pt x="110109" y="305815"/>
                </a:lnTo>
                <a:lnTo>
                  <a:pt x="122066" y="264922"/>
                </a:lnTo>
                <a:lnTo>
                  <a:pt x="105409" y="264922"/>
                </a:lnTo>
                <a:lnTo>
                  <a:pt x="61364" y="168021"/>
                </a:lnTo>
                <a:close/>
              </a:path>
              <a:path w="1244600" h="306069">
                <a:moveTo>
                  <a:pt x="1244219" y="0"/>
                </a:moveTo>
                <a:lnTo>
                  <a:pt x="203327" y="0"/>
                </a:lnTo>
                <a:lnTo>
                  <a:pt x="203327" y="635"/>
                </a:lnTo>
                <a:lnTo>
                  <a:pt x="181864" y="635"/>
                </a:lnTo>
                <a:lnTo>
                  <a:pt x="105409" y="264922"/>
                </a:lnTo>
                <a:lnTo>
                  <a:pt x="122066" y="264922"/>
                </a:lnTo>
                <a:lnTo>
                  <a:pt x="193294" y="21336"/>
                </a:lnTo>
                <a:lnTo>
                  <a:pt x="1244219" y="21336"/>
                </a:lnTo>
                <a:lnTo>
                  <a:pt x="1244219" y="0"/>
                </a:lnTo>
                <a:close/>
              </a:path>
              <a:path w="1244600" h="306069">
                <a:moveTo>
                  <a:pt x="50800" y="144779"/>
                </a:moveTo>
                <a:lnTo>
                  <a:pt x="0" y="168021"/>
                </a:lnTo>
                <a:lnTo>
                  <a:pt x="4825" y="179577"/>
                </a:lnTo>
                <a:lnTo>
                  <a:pt x="30987" y="168021"/>
                </a:lnTo>
                <a:lnTo>
                  <a:pt x="61364" y="168021"/>
                </a:lnTo>
                <a:lnTo>
                  <a:pt x="50800" y="1447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3935" y="1619377"/>
            <a:ext cx="2164715" cy="393700"/>
          </a:xfrm>
          <a:custGeom>
            <a:avLst/>
            <a:gdLst/>
            <a:ahLst/>
            <a:cxnLst/>
            <a:rect l="l" t="t" r="r" b="b"/>
            <a:pathLst>
              <a:path w="2164715" h="393700">
                <a:moveTo>
                  <a:pt x="61222" y="255905"/>
                </a:moveTo>
                <a:lnTo>
                  <a:pt x="30987" y="255905"/>
                </a:lnTo>
                <a:lnTo>
                  <a:pt x="94995" y="393700"/>
                </a:lnTo>
                <a:lnTo>
                  <a:pt x="110108" y="393700"/>
                </a:lnTo>
                <a:lnTo>
                  <a:pt x="121307" y="352171"/>
                </a:lnTo>
                <a:lnTo>
                  <a:pt x="104393" y="352171"/>
                </a:lnTo>
                <a:lnTo>
                  <a:pt x="61222" y="255905"/>
                </a:lnTo>
                <a:close/>
              </a:path>
              <a:path w="2164715" h="393700">
                <a:moveTo>
                  <a:pt x="241680" y="0"/>
                </a:moveTo>
                <a:lnTo>
                  <a:pt x="198246" y="0"/>
                </a:lnTo>
                <a:lnTo>
                  <a:pt x="104393" y="352171"/>
                </a:lnTo>
                <a:lnTo>
                  <a:pt x="121307" y="352171"/>
                </a:lnTo>
                <a:lnTo>
                  <a:pt x="210692" y="20700"/>
                </a:lnTo>
                <a:lnTo>
                  <a:pt x="2164715" y="20700"/>
                </a:lnTo>
                <a:lnTo>
                  <a:pt x="2164715" y="635"/>
                </a:lnTo>
                <a:lnTo>
                  <a:pt x="241680" y="635"/>
                </a:lnTo>
                <a:lnTo>
                  <a:pt x="241680" y="0"/>
                </a:lnTo>
                <a:close/>
              </a:path>
              <a:path w="2164715" h="393700">
                <a:moveTo>
                  <a:pt x="50800" y="232663"/>
                </a:moveTo>
                <a:lnTo>
                  <a:pt x="0" y="255905"/>
                </a:lnTo>
                <a:lnTo>
                  <a:pt x="4825" y="267462"/>
                </a:lnTo>
                <a:lnTo>
                  <a:pt x="30987" y="255905"/>
                </a:lnTo>
                <a:lnTo>
                  <a:pt x="61222" y="255905"/>
                </a:lnTo>
                <a:lnTo>
                  <a:pt x="50800" y="232663"/>
                </a:lnTo>
                <a:close/>
              </a:path>
              <a:path w="2164715" h="393700">
                <a:moveTo>
                  <a:pt x="2164715" y="20700"/>
                </a:moveTo>
                <a:lnTo>
                  <a:pt x="229235" y="20700"/>
                </a:lnTo>
                <a:lnTo>
                  <a:pt x="229235" y="21971"/>
                </a:lnTo>
                <a:lnTo>
                  <a:pt x="2164715" y="21971"/>
                </a:lnTo>
                <a:lnTo>
                  <a:pt x="2164715" y="207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078351" y="1695069"/>
            <a:ext cx="958215" cy="294005"/>
          </a:xfrm>
          <a:custGeom>
            <a:avLst/>
            <a:gdLst/>
            <a:ahLst/>
            <a:cxnLst/>
            <a:rect l="l" t="t" r="r" b="b"/>
            <a:pathLst>
              <a:path w="958214" h="294005">
                <a:moveTo>
                  <a:pt x="864615" y="0"/>
                </a:moveTo>
                <a:lnTo>
                  <a:pt x="860425" y="11937"/>
                </a:lnTo>
                <a:lnTo>
                  <a:pt x="877427" y="19272"/>
                </a:lnTo>
                <a:lnTo>
                  <a:pt x="892048" y="29463"/>
                </a:lnTo>
                <a:lnTo>
                  <a:pt x="921720" y="76850"/>
                </a:lnTo>
                <a:lnTo>
                  <a:pt x="930344" y="120284"/>
                </a:lnTo>
                <a:lnTo>
                  <a:pt x="931418" y="145287"/>
                </a:lnTo>
                <a:lnTo>
                  <a:pt x="930324" y="171223"/>
                </a:lnTo>
                <a:lnTo>
                  <a:pt x="921613" y="215903"/>
                </a:lnTo>
                <a:lnTo>
                  <a:pt x="904186" y="250771"/>
                </a:lnTo>
                <a:lnTo>
                  <a:pt x="860806" y="281685"/>
                </a:lnTo>
                <a:lnTo>
                  <a:pt x="864615" y="293623"/>
                </a:lnTo>
                <a:lnTo>
                  <a:pt x="904636" y="274827"/>
                </a:lnTo>
                <a:lnTo>
                  <a:pt x="934085" y="242315"/>
                </a:lnTo>
                <a:lnTo>
                  <a:pt x="952198" y="198754"/>
                </a:lnTo>
                <a:lnTo>
                  <a:pt x="958214" y="146811"/>
                </a:lnTo>
                <a:lnTo>
                  <a:pt x="956692" y="119925"/>
                </a:lnTo>
                <a:lnTo>
                  <a:pt x="944552" y="72249"/>
                </a:lnTo>
                <a:lnTo>
                  <a:pt x="920551" y="33414"/>
                </a:lnTo>
                <a:lnTo>
                  <a:pt x="885880" y="7661"/>
                </a:lnTo>
                <a:lnTo>
                  <a:pt x="864615" y="0"/>
                </a:lnTo>
                <a:close/>
              </a:path>
              <a:path w="958214" h="294005">
                <a:moveTo>
                  <a:pt x="93599" y="0"/>
                </a:moveTo>
                <a:lnTo>
                  <a:pt x="53689" y="18811"/>
                </a:lnTo>
                <a:lnTo>
                  <a:pt x="24257" y="51434"/>
                </a:lnTo>
                <a:lnTo>
                  <a:pt x="6032" y="95075"/>
                </a:lnTo>
                <a:lnTo>
                  <a:pt x="0" y="146811"/>
                </a:lnTo>
                <a:lnTo>
                  <a:pt x="1502" y="173843"/>
                </a:lnTo>
                <a:lnTo>
                  <a:pt x="13555" y="221571"/>
                </a:lnTo>
                <a:lnTo>
                  <a:pt x="37538" y="260298"/>
                </a:lnTo>
                <a:lnTo>
                  <a:pt x="72261" y="285928"/>
                </a:lnTo>
                <a:lnTo>
                  <a:pt x="93599" y="293623"/>
                </a:lnTo>
                <a:lnTo>
                  <a:pt x="97282" y="281685"/>
                </a:lnTo>
                <a:lnTo>
                  <a:pt x="80593" y="274254"/>
                </a:lnTo>
                <a:lnTo>
                  <a:pt x="66167" y="263953"/>
                </a:lnTo>
                <a:lnTo>
                  <a:pt x="36548" y="215903"/>
                </a:lnTo>
                <a:lnTo>
                  <a:pt x="27872" y="171223"/>
                </a:lnTo>
                <a:lnTo>
                  <a:pt x="26797" y="145287"/>
                </a:lnTo>
                <a:lnTo>
                  <a:pt x="27872" y="120284"/>
                </a:lnTo>
                <a:lnTo>
                  <a:pt x="36548" y="76850"/>
                </a:lnTo>
                <a:lnTo>
                  <a:pt x="54052" y="42513"/>
                </a:lnTo>
                <a:lnTo>
                  <a:pt x="97789" y="11937"/>
                </a:lnTo>
                <a:lnTo>
                  <a:pt x="935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58267" y="1601546"/>
            <a:ext cx="8308975" cy="14046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426720" algn="l"/>
                <a:tab pos="427355" algn="l"/>
                <a:tab pos="1224280" algn="l"/>
                <a:tab pos="2403475" algn="l"/>
                <a:tab pos="3016885" algn="l"/>
                <a:tab pos="3923665" algn="l"/>
                <a:tab pos="4806315" algn="l"/>
              </a:tabLst>
            </a:pPr>
            <a:r>
              <a:rPr dirty="0"/>
              <a:t>	</a:t>
            </a:r>
            <a:r>
              <a:rPr sz="2500" spc="-5" dirty="0">
                <a:latin typeface="Cambria Math"/>
                <a:cs typeface="Cambria Math"/>
              </a:rPr>
              <a:t>𝐿</a:t>
            </a:r>
            <a:r>
              <a:rPr sz="2500" spc="185" dirty="0">
                <a:latin typeface="Cambria Math"/>
                <a:cs typeface="Cambria Math"/>
              </a:rPr>
              <a:t> </a:t>
            </a:r>
            <a:r>
              <a:rPr sz="2500" spc="-5" dirty="0">
                <a:latin typeface="Cambria Math"/>
                <a:cs typeface="Cambria Math"/>
              </a:rPr>
              <a:t>=	</a:t>
            </a:r>
            <a:r>
              <a:rPr sz="2500" spc="55" dirty="0">
                <a:latin typeface="Cambria Math"/>
                <a:cs typeface="Cambria Math"/>
              </a:rPr>
              <a:t>𝑎</a:t>
            </a:r>
            <a:r>
              <a:rPr sz="2700" spc="82" baseline="23148" dirty="0">
                <a:latin typeface="Cambria Math"/>
                <a:cs typeface="Cambria Math"/>
              </a:rPr>
              <a:t>2</a:t>
            </a:r>
            <a:r>
              <a:rPr sz="2700" spc="382" baseline="23148" dirty="0">
                <a:latin typeface="Cambria Math"/>
                <a:cs typeface="Cambria Math"/>
              </a:rPr>
              <a:t> </a:t>
            </a:r>
            <a:r>
              <a:rPr sz="2500" spc="-5" dirty="0">
                <a:latin typeface="Cambria Math"/>
                <a:cs typeface="Cambria Math"/>
              </a:rPr>
              <a:t>+</a:t>
            </a:r>
            <a:r>
              <a:rPr sz="2500" dirty="0">
                <a:latin typeface="Cambria Math"/>
                <a:cs typeface="Cambria Math"/>
              </a:rPr>
              <a:t> </a:t>
            </a:r>
            <a:r>
              <a:rPr sz="2500" spc="90" dirty="0">
                <a:latin typeface="Cambria Math"/>
                <a:cs typeface="Cambria Math"/>
              </a:rPr>
              <a:t>𝑥</a:t>
            </a:r>
            <a:r>
              <a:rPr sz="2700" spc="135" baseline="23148" dirty="0">
                <a:latin typeface="Cambria Math"/>
                <a:cs typeface="Cambria Math"/>
              </a:rPr>
              <a:t>2	</a:t>
            </a:r>
            <a:r>
              <a:rPr sz="2500" spc="-5" dirty="0">
                <a:latin typeface="Cambria Math"/>
                <a:cs typeface="Cambria Math"/>
              </a:rPr>
              <a:t>+	</a:t>
            </a:r>
            <a:r>
              <a:rPr sz="2500" spc="65" dirty="0">
                <a:latin typeface="Cambria Math"/>
                <a:cs typeface="Cambria Math"/>
              </a:rPr>
              <a:t>𝑏</a:t>
            </a:r>
            <a:r>
              <a:rPr sz="2700" spc="97" baseline="23148" dirty="0">
                <a:latin typeface="Cambria Math"/>
                <a:cs typeface="Cambria Math"/>
              </a:rPr>
              <a:t>2</a:t>
            </a:r>
            <a:r>
              <a:rPr sz="2700" spc="397" baseline="23148" dirty="0">
                <a:latin typeface="Cambria Math"/>
                <a:cs typeface="Cambria Math"/>
              </a:rPr>
              <a:t> </a:t>
            </a:r>
            <a:r>
              <a:rPr sz="2500" spc="-5" dirty="0">
                <a:latin typeface="Cambria Math"/>
                <a:cs typeface="Cambria Math"/>
              </a:rPr>
              <a:t>+	𝑑</a:t>
            </a:r>
            <a:r>
              <a:rPr sz="2500" spc="90" dirty="0">
                <a:latin typeface="Cambria Math"/>
                <a:cs typeface="Cambria Math"/>
              </a:rPr>
              <a:t> </a:t>
            </a:r>
            <a:r>
              <a:rPr sz="2500" spc="-5" dirty="0">
                <a:latin typeface="Cambria Math"/>
                <a:cs typeface="Cambria Math"/>
              </a:rPr>
              <a:t>−</a:t>
            </a:r>
            <a:r>
              <a:rPr sz="2500" spc="10" dirty="0">
                <a:latin typeface="Cambria Math"/>
                <a:cs typeface="Cambria Math"/>
              </a:rPr>
              <a:t> </a:t>
            </a:r>
            <a:r>
              <a:rPr sz="2500" spc="-5" dirty="0">
                <a:latin typeface="Cambria Math"/>
                <a:cs typeface="Cambria Math"/>
              </a:rPr>
              <a:t>𝑥	</a:t>
            </a:r>
            <a:r>
              <a:rPr sz="2700" spc="82" baseline="23148" dirty="0">
                <a:latin typeface="Cambria Math"/>
                <a:cs typeface="Cambria Math"/>
              </a:rPr>
              <a:t>2</a:t>
            </a:r>
            <a:endParaRPr sz="2700" baseline="23148">
              <a:latin typeface="Cambria Math"/>
              <a:cs typeface="Cambria Math"/>
            </a:endParaRPr>
          </a:p>
          <a:p>
            <a:pPr marL="355600" marR="5080" indent="-342900" algn="just">
              <a:lnSpc>
                <a:spcPts val="2400"/>
              </a:lnSpc>
              <a:spcBef>
                <a:spcPts val="640"/>
              </a:spcBef>
              <a:buFont typeface="Arial"/>
              <a:buChar char="•"/>
              <a:tabLst>
                <a:tab pos="355600" algn="l"/>
              </a:tabLst>
            </a:pPr>
            <a:r>
              <a:rPr sz="2500" spc="-5" dirty="0">
                <a:latin typeface="Calibri"/>
                <a:cs typeface="Calibri"/>
              </a:rPr>
              <a:t>Since the speed is </a:t>
            </a:r>
            <a:r>
              <a:rPr sz="2500" spc="-20" dirty="0">
                <a:latin typeface="Calibri"/>
                <a:cs typeface="Calibri"/>
              </a:rPr>
              <a:t>constant </a:t>
            </a:r>
            <a:r>
              <a:rPr sz="2500" spc="-5" dirty="0">
                <a:latin typeface="Calibri"/>
                <a:cs typeface="Calibri"/>
              </a:rPr>
              <a:t>, the minimum time </a:t>
            </a:r>
            <a:r>
              <a:rPr sz="2500" spc="-10" dirty="0">
                <a:latin typeface="Calibri"/>
                <a:cs typeface="Calibri"/>
              </a:rPr>
              <a:t>path </a:t>
            </a:r>
            <a:r>
              <a:rPr sz="2500" spc="-5" dirty="0">
                <a:latin typeface="Calibri"/>
                <a:cs typeface="Calibri"/>
              </a:rPr>
              <a:t>is </a:t>
            </a:r>
            <a:r>
              <a:rPr sz="2500" spc="-10" dirty="0">
                <a:latin typeface="Calibri"/>
                <a:cs typeface="Calibri"/>
              </a:rPr>
              <a:t>simply  </a:t>
            </a:r>
            <a:r>
              <a:rPr sz="2500" spc="-5" dirty="0">
                <a:latin typeface="Calibri"/>
                <a:cs typeface="Calibri"/>
              </a:rPr>
              <a:t>the minimum </a:t>
            </a:r>
            <a:r>
              <a:rPr sz="2500" spc="-15" dirty="0">
                <a:latin typeface="Calibri"/>
                <a:cs typeface="Calibri"/>
              </a:rPr>
              <a:t>distance </a:t>
            </a:r>
            <a:r>
              <a:rPr sz="2500" spc="-10" dirty="0">
                <a:latin typeface="Calibri"/>
                <a:cs typeface="Calibri"/>
              </a:rPr>
              <a:t>path </a:t>
            </a:r>
            <a:r>
              <a:rPr sz="2500" spc="-5" dirty="0">
                <a:latin typeface="Calibri"/>
                <a:cs typeface="Calibri"/>
              </a:rPr>
              <a:t>. this </a:t>
            </a:r>
            <a:r>
              <a:rPr sz="2500" spc="-25" dirty="0">
                <a:latin typeface="Calibri"/>
                <a:cs typeface="Calibri"/>
              </a:rPr>
              <a:t>may </a:t>
            </a:r>
            <a:r>
              <a:rPr sz="2500" spc="-5" dirty="0">
                <a:latin typeface="Calibri"/>
                <a:cs typeface="Calibri"/>
              </a:rPr>
              <a:t>be </a:t>
            </a:r>
            <a:r>
              <a:rPr sz="2500" spc="-20" dirty="0">
                <a:latin typeface="Calibri"/>
                <a:cs typeface="Calibri"/>
              </a:rPr>
              <a:t>found </a:t>
            </a:r>
            <a:r>
              <a:rPr sz="2500" spc="-15" dirty="0">
                <a:latin typeface="Calibri"/>
                <a:cs typeface="Calibri"/>
              </a:rPr>
              <a:t>by </a:t>
            </a:r>
            <a:r>
              <a:rPr sz="2500" spc="-10" dirty="0">
                <a:latin typeface="Calibri"/>
                <a:cs typeface="Calibri"/>
              </a:rPr>
              <a:t>setting </a:t>
            </a:r>
            <a:r>
              <a:rPr sz="2500" spc="-5" dirty="0">
                <a:latin typeface="Calibri"/>
                <a:cs typeface="Calibri"/>
              </a:rPr>
              <a:t>the  </a:t>
            </a:r>
            <a:r>
              <a:rPr sz="2500" spc="-15" dirty="0">
                <a:latin typeface="Calibri"/>
                <a:cs typeface="Calibri"/>
              </a:rPr>
              <a:t>derivative </a:t>
            </a:r>
            <a:r>
              <a:rPr sz="2500" dirty="0">
                <a:latin typeface="Calibri"/>
                <a:cs typeface="Calibri"/>
              </a:rPr>
              <a:t>of </a:t>
            </a:r>
            <a:r>
              <a:rPr sz="2500" spc="-5" dirty="0">
                <a:latin typeface="Calibri"/>
                <a:cs typeface="Calibri"/>
              </a:rPr>
              <a:t>L with </a:t>
            </a:r>
            <a:r>
              <a:rPr sz="2500" spc="-10" dirty="0">
                <a:latin typeface="Calibri"/>
                <a:cs typeface="Calibri"/>
              </a:rPr>
              <a:t>respect </a:t>
            </a:r>
            <a:r>
              <a:rPr sz="2500" spc="-15" dirty="0">
                <a:latin typeface="Calibri"/>
                <a:cs typeface="Calibri"/>
              </a:rPr>
              <a:t>to </a:t>
            </a:r>
            <a:r>
              <a:rPr sz="2500" spc="-5" dirty="0">
                <a:latin typeface="Calibri"/>
                <a:cs typeface="Calibri"/>
              </a:rPr>
              <a:t>x equal </a:t>
            </a:r>
            <a:r>
              <a:rPr sz="2500" spc="-15" dirty="0">
                <a:latin typeface="Calibri"/>
                <a:cs typeface="Calibri"/>
              </a:rPr>
              <a:t>to </a:t>
            </a:r>
            <a:r>
              <a:rPr sz="2500" spc="-25" dirty="0">
                <a:latin typeface="Calibri"/>
                <a:cs typeface="Calibri"/>
              </a:rPr>
              <a:t>zero</a:t>
            </a:r>
            <a:r>
              <a:rPr sz="2500" spc="6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.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13854" y="3439667"/>
            <a:ext cx="291465" cy="0"/>
          </a:xfrm>
          <a:custGeom>
            <a:avLst/>
            <a:gdLst/>
            <a:ahLst/>
            <a:cxnLst/>
            <a:rect l="l" t="t" r="r" b="b"/>
            <a:pathLst>
              <a:path w="291465">
                <a:moveTo>
                  <a:pt x="0" y="0"/>
                </a:moveTo>
                <a:lnTo>
                  <a:pt x="291083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01167" y="3445840"/>
            <a:ext cx="864235" cy="3041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16915" algn="l"/>
              </a:tabLst>
            </a:pPr>
            <a:r>
              <a:rPr sz="1800" spc="204" dirty="0">
                <a:latin typeface="Cambria Math"/>
                <a:cs typeface="Cambria Math"/>
              </a:rPr>
              <a:t>𝑑</a:t>
            </a:r>
            <a:r>
              <a:rPr sz="1800" spc="225" dirty="0">
                <a:latin typeface="Cambria Math"/>
                <a:cs typeface="Cambria Math"/>
              </a:rPr>
              <a:t>𝑥</a:t>
            </a:r>
            <a:r>
              <a:rPr sz="1800" dirty="0">
                <a:latin typeface="Cambria Math"/>
                <a:cs typeface="Cambria Math"/>
              </a:rPr>
              <a:t>	</a:t>
            </a:r>
            <a:r>
              <a:rPr sz="1800" spc="60" dirty="0">
                <a:latin typeface="Cambria Math"/>
                <a:cs typeface="Cambria Math"/>
              </a:rPr>
              <a:t>2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317878" y="3439667"/>
            <a:ext cx="184785" cy="0"/>
          </a:xfrm>
          <a:custGeom>
            <a:avLst/>
            <a:gdLst/>
            <a:ahLst/>
            <a:cxnLst/>
            <a:rect l="l" t="t" r="r" b="b"/>
            <a:pathLst>
              <a:path w="184784">
                <a:moveTo>
                  <a:pt x="0" y="0"/>
                </a:moveTo>
                <a:lnTo>
                  <a:pt x="184403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628267" y="3486911"/>
            <a:ext cx="858519" cy="223520"/>
          </a:xfrm>
          <a:custGeom>
            <a:avLst/>
            <a:gdLst/>
            <a:ahLst/>
            <a:cxnLst/>
            <a:rect l="l" t="t" r="r" b="b"/>
            <a:pathLst>
              <a:path w="858519" h="223520">
                <a:moveTo>
                  <a:pt x="44806" y="122300"/>
                </a:moveTo>
                <a:lnTo>
                  <a:pt x="22606" y="122300"/>
                </a:lnTo>
                <a:lnTo>
                  <a:pt x="69341" y="223012"/>
                </a:lnTo>
                <a:lnTo>
                  <a:pt x="80390" y="223012"/>
                </a:lnTo>
                <a:lnTo>
                  <a:pt x="89123" y="193167"/>
                </a:lnTo>
                <a:lnTo>
                  <a:pt x="76962" y="193167"/>
                </a:lnTo>
                <a:lnTo>
                  <a:pt x="44806" y="122300"/>
                </a:lnTo>
                <a:close/>
              </a:path>
              <a:path w="858519" h="223520">
                <a:moveTo>
                  <a:pt x="858519" y="0"/>
                </a:moveTo>
                <a:lnTo>
                  <a:pt x="132841" y="0"/>
                </a:lnTo>
                <a:lnTo>
                  <a:pt x="76962" y="193167"/>
                </a:lnTo>
                <a:lnTo>
                  <a:pt x="89123" y="193167"/>
                </a:lnTo>
                <a:lnTo>
                  <a:pt x="141224" y="15112"/>
                </a:lnTo>
                <a:lnTo>
                  <a:pt x="858519" y="15112"/>
                </a:lnTo>
                <a:lnTo>
                  <a:pt x="858519" y="0"/>
                </a:lnTo>
                <a:close/>
              </a:path>
              <a:path w="858519" h="223520">
                <a:moveTo>
                  <a:pt x="37083" y="105283"/>
                </a:moveTo>
                <a:lnTo>
                  <a:pt x="0" y="122300"/>
                </a:lnTo>
                <a:lnTo>
                  <a:pt x="3428" y="130810"/>
                </a:lnTo>
                <a:lnTo>
                  <a:pt x="22606" y="122300"/>
                </a:lnTo>
                <a:lnTo>
                  <a:pt x="44806" y="122300"/>
                </a:lnTo>
                <a:lnTo>
                  <a:pt x="37083" y="105283"/>
                </a:lnTo>
                <a:close/>
              </a:path>
              <a:path w="858519" h="223520">
                <a:moveTo>
                  <a:pt x="858519" y="15112"/>
                </a:moveTo>
                <a:lnTo>
                  <a:pt x="148335" y="15112"/>
                </a:lnTo>
                <a:lnTo>
                  <a:pt x="858519" y="15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624202" y="3439667"/>
            <a:ext cx="862965" cy="0"/>
          </a:xfrm>
          <a:custGeom>
            <a:avLst/>
            <a:gdLst/>
            <a:ahLst/>
            <a:cxnLst/>
            <a:rect l="l" t="t" r="r" b="b"/>
            <a:pathLst>
              <a:path w="862964">
                <a:moveTo>
                  <a:pt x="0" y="0"/>
                </a:moveTo>
                <a:lnTo>
                  <a:pt x="862584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921254" y="3445840"/>
            <a:ext cx="160020" cy="3041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800" spc="60" dirty="0">
                <a:latin typeface="Cambria Math"/>
                <a:cs typeface="Cambria Math"/>
              </a:rPr>
              <a:t>2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933319" y="3439667"/>
            <a:ext cx="134620" cy="0"/>
          </a:xfrm>
          <a:custGeom>
            <a:avLst/>
            <a:gdLst/>
            <a:ahLst/>
            <a:cxnLst/>
            <a:rect l="l" t="t" r="r" b="b"/>
            <a:pathLst>
              <a:path w="134619">
                <a:moveTo>
                  <a:pt x="0" y="0"/>
                </a:moveTo>
                <a:lnTo>
                  <a:pt x="134112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124835" y="3486277"/>
            <a:ext cx="1384300" cy="287655"/>
          </a:xfrm>
          <a:custGeom>
            <a:avLst/>
            <a:gdLst/>
            <a:ahLst/>
            <a:cxnLst/>
            <a:rect l="l" t="t" r="r" b="b"/>
            <a:pathLst>
              <a:path w="1384300" h="287654">
                <a:moveTo>
                  <a:pt x="44702" y="186944"/>
                </a:moveTo>
                <a:lnTo>
                  <a:pt x="22606" y="186944"/>
                </a:lnTo>
                <a:lnTo>
                  <a:pt x="69341" y="287655"/>
                </a:lnTo>
                <a:lnTo>
                  <a:pt x="80390" y="287655"/>
                </a:lnTo>
                <a:lnTo>
                  <a:pt x="88576" y="257302"/>
                </a:lnTo>
                <a:lnTo>
                  <a:pt x="76200" y="257302"/>
                </a:lnTo>
                <a:lnTo>
                  <a:pt x="44702" y="186944"/>
                </a:lnTo>
                <a:close/>
              </a:path>
              <a:path w="1384300" h="287654">
                <a:moveTo>
                  <a:pt x="176529" y="0"/>
                </a:moveTo>
                <a:lnTo>
                  <a:pt x="144906" y="0"/>
                </a:lnTo>
                <a:lnTo>
                  <a:pt x="76200" y="257302"/>
                </a:lnTo>
                <a:lnTo>
                  <a:pt x="88576" y="257302"/>
                </a:lnTo>
                <a:lnTo>
                  <a:pt x="153924" y="14986"/>
                </a:lnTo>
                <a:lnTo>
                  <a:pt x="1384300" y="14986"/>
                </a:lnTo>
                <a:lnTo>
                  <a:pt x="1384300" y="635"/>
                </a:lnTo>
                <a:lnTo>
                  <a:pt x="176529" y="635"/>
                </a:lnTo>
                <a:lnTo>
                  <a:pt x="176529" y="0"/>
                </a:lnTo>
                <a:close/>
              </a:path>
              <a:path w="1384300" h="287654">
                <a:moveTo>
                  <a:pt x="37083" y="169925"/>
                </a:moveTo>
                <a:lnTo>
                  <a:pt x="0" y="186944"/>
                </a:lnTo>
                <a:lnTo>
                  <a:pt x="3428" y="195453"/>
                </a:lnTo>
                <a:lnTo>
                  <a:pt x="22606" y="186944"/>
                </a:lnTo>
                <a:lnTo>
                  <a:pt x="44702" y="186944"/>
                </a:lnTo>
                <a:lnTo>
                  <a:pt x="37083" y="169925"/>
                </a:lnTo>
                <a:close/>
              </a:path>
              <a:path w="1384300" h="287654">
                <a:moveTo>
                  <a:pt x="1384300" y="14986"/>
                </a:moveTo>
                <a:lnTo>
                  <a:pt x="168148" y="14986"/>
                </a:lnTo>
                <a:lnTo>
                  <a:pt x="168148" y="15875"/>
                </a:lnTo>
                <a:lnTo>
                  <a:pt x="1384300" y="15875"/>
                </a:lnTo>
                <a:lnTo>
                  <a:pt x="1384300" y="1498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749294" y="3544442"/>
            <a:ext cx="617855" cy="214629"/>
          </a:xfrm>
          <a:custGeom>
            <a:avLst/>
            <a:gdLst/>
            <a:ahLst/>
            <a:cxnLst/>
            <a:rect l="l" t="t" r="r" b="b"/>
            <a:pathLst>
              <a:path w="617854" h="214629">
                <a:moveTo>
                  <a:pt x="549275" y="0"/>
                </a:moveTo>
                <a:lnTo>
                  <a:pt x="546226" y="8762"/>
                </a:lnTo>
                <a:lnTo>
                  <a:pt x="558680" y="14114"/>
                </a:lnTo>
                <a:lnTo>
                  <a:pt x="569372" y="21574"/>
                </a:lnTo>
                <a:lnTo>
                  <a:pt x="591044" y="56147"/>
                </a:lnTo>
                <a:lnTo>
                  <a:pt x="598169" y="106172"/>
                </a:lnTo>
                <a:lnTo>
                  <a:pt x="597382" y="125104"/>
                </a:lnTo>
                <a:lnTo>
                  <a:pt x="585469" y="171450"/>
                </a:lnTo>
                <a:lnTo>
                  <a:pt x="558823" y="200435"/>
                </a:lnTo>
                <a:lnTo>
                  <a:pt x="546607" y="205867"/>
                </a:lnTo>
                <a:lnTo>
                  <a:pt x="549275" y="214630"/>
                </a:lnTo>
                <a:lnTo>
                  <a:pt x="590315" y="190180"/>
                </a:lnTo>
                <a:lnTo>
                  <a:pt x="613330" y="145224"/>
                </a:lnTo>
                <a:lnTo>
                  <a:pt x="617727" y="107315"/>
                </a:lnTo>
                <a:lnTo>
                  <a:pt x="616630" y="87669"/>
                </a:lnTo>
                <a:lnTo>
                  <a:pt x="600075" y="37592"/>
                </a:lnTo>
                <a:lnTo>
                  <a:pt x="564874" y="5623"/>
                </a:lnTo>
                <a:lnTo>
                  <a:pt x="549275" y="0"/>
                </a:lnTo>
                <a:close/>
              </a:path>
              <a:path w="617854" h="214629">
                <a:moveTo>
                  <a:pt x="68452" y="0"/>
                </a:moveTo>
                <a:lnTo>
                  <a:pt x="27465" y="24395"/>
                </a:lnTo>
                <a:lnTo>
                  <a:pt x="4397" y="69500"/>
                </a:lnTo>
                <a:lnTo>
                  <a:pt x="0" y="107315"/>
                </a:lnTo>
                <a:lnTo>
                  <a:pt x="1097" y="127031"/>
                </a:lnTo>
                <a:lnTo>
                  <a:pt x="17652" y="177038"/>
                </a:lnTo>
                <a:lnTo>
                  <a:pt x="52835" y="208988"/>
                </a:lnTo>
                <a:lnTo>
                  <a:pt x="68452" y="214630"/>
                </a:lnTo>
                <a:lnTo>
                  <a:pt x="71119" y="205867"/>
                </a:lnTo>
                <a:lnTo>
                  <a:pt x="58904" y="200435"/>
                </a:lnTo>
                <a:lnTo>
                  <a:pt x="48355" y="192897"/>
                </a:lnTo>
                <a:lnTo>
                  <a:pt x="26683" y="157732"/>
                </a:lnTo>
                <a:lnTo>
                  <a:pt x="19557" y="106172"/>
                </a:lnTo>
                <a:lnTo>
                  <a:pt x="20345" y="87909"/>
                </a:lnTo>
                <a:lnTo>
                  <a:pt x="32257" y="42672"/>
                </a:lnTo>
                <a:lnTo>
                  <a:pt x="59118" y="14114"/>
                </a:lnTo>
                <a:lnTo>
                  <a:pt x="71500" y="8762"/>
                </a:lnTo>
                <a:lnTo>
                  <a:pt x="6845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764283" y="3473272"/>
            <a:ext cx="2750185" cy="3041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529080" algn="l"/>
              </a:tabLst>
            </a:pPr>
            <a:r>
              <a:rPr sz="2700" spc="165" baseline="3086" dirty="0">
                <a:latin typeface="Cambria Math"/>
                <a:cs typeface="Cambria Math"/>
              </a:rPr>
              <a:t>𝑎</a:t>
            </a:r>
            <a:r>
              <a:rPr sz="2250" spc="165" baseline="24074" dirty="0">
                <a:latin typeface="Cambria Math"/>
                <a:cs typeface="Cambria Math"/>
              </a:rPr>
              <a:t>2</a:t>
            </a:r>
            <a:r>
              <a:rPr sz="2700" spc="165" baseline="3086" dirty="0">
                <a:latin typeface="Cambria Math"/>
                <a:cs typeface="Cambria Math"/>
              </a:rPr>
              <a:t>+𝑥</a:t>
            </a:r>
            <a:r>
              <a:rPr sz="2250" spc="165" baseline="24074" dirty="0">
                <a:latin typeface="Cambria Math"/>
                <a:cs typeface="Cambria Math"/>
              </a:rPr>
              <a:t>2	</a:t>
            </a:r>
            <a:r>
              <a:rPr sz="1800" spc="90" dirty="0">
                <a:latin typeface="Cambria Math"/>
                <a:cs typeface="Cambria Math"/>
              </a:rPr>
              <a:t>𝑏</a:t>
            </a:r>
            <a:r>
              <a:rPr sz="2250" spc="135" baseline="20370" dirty="0">
                <a:latin typeface="Cambria Math"/>
                <a:cs typeface="Cambria Math"/>
              </a:rPr>
              <a:t>2</a:t>
            </a:r>
            <a:r>
              <a:rPr sz="1800" spc="90" dirty="0">
                <a:latin typeface="Cambria Math"/>
                <a:cs typeface="Cambria Math"/>
              </a:rPr>
              <a:t>+ </a:t>
            </a:r>
            <a:r>
              <a:rPr sz="1800" spc="85" dirty="0">
                <a:latin typeface="Cambria Math"/>
                <a:cs typeface="Cambria Math"/>
              </a:rPr>
              <a:t>𝑑−𝑥</a:t>
            </a:r>
            <a:r>
              <a:rPr sz="1800" spc="120" dirty="0">
                <a:latin typeface="Cambria Math"/>
                <a:cs typeface="Cambria Math"/>
              </a:rPr>
              <a:t> </a:t>
            </a:r>
            <a:r>
              <a:rPr sz="2250" spc="89" baseline="20370" dirty="0">
                <a:latin typeface="Cambria Math"/>
                <a:cs typeface="Cambria Math"/>
              </a:rPr>
              <a:t>2</a:t>
            </a:r>
            <a:endParaRPr sz="2250" baseline="2037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120770" y="3439667"/>
            <a:ext cx="1388745" cy="0"/>
          </a:xfrm>
          <a:custGeom>
            <a:avLst/>
            <a:gdLst/>
            <a:ahLst/>
            <a:cxnLst/>
            <a:rect l="l" t="t" r="r" b="b"/>
            <a:pathLst>
              <a:path w="1388745">
                <a:moveTo>
                  <a:pt x="0" y="0"/>
                </a:moveTo>
                <a:lnTo>
                  <a:pt x="1388363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605739" y="3014548"/>
            <a:ext cx="450469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311275" algn="l"/>
                <a:tab pos="1951355" algn="l"/>
                <a:tab pos="2327910" algn="l"/>
                <a:tab pos="3990975" algn="l"/>
              </a:tabLst>
            </a:pPr>
            <a:r>
              <a:rPr sz="1800" spc="80" dirty="0">
                <a:latin typeface="Cambria Math"/>
                <a:cs typeface="Cambria Math"/>
              </a:rPr>
              <a:t>𝑑𝐿</a:t>
            </a:r>
            <a:r>
              <a:rPr sz="1800" spc="380" dirty="0">
                <a:latin typeface="Cambria Math"/>
                <a:cs typeface="Cambria Math"/>
              </a:rPr>
              <a:t> </a:t>
            </a:r>
            <a:r>
              <a:rPr sz="3750" spc="-7" baseline="-32222" dirty="0">
                <a:latin typeface="Cambria Math"/>
                <a:cs typeface="Cambria Math"/>
              </a:rPr>
              <a:t>=</a:t>
            </a:r>
            <a:r>
              <a:rPr sz="3750" spc="509" baseline="-32222" dirty="0">
                <a:latin typeface="Cambria Math"/>
                <a:cs typeface="Cambria Math"/>
              </a:rPr>
              <a:t> </a:t>
            </a:r>
            <a:r>
              <a:rPr sz="1800" spc="60" dirty="0">
                <a:latin typeface="Cambria Math"/>
                <a:cs typeface="Cambria Math"/>
              </a:rPr>
              <a:t>1	</a:t>
            </a:r>
            <a:r>
              <a:rPr sz="1800" spc="85" dirty="0">
                <a:latin typeface="Cambria Math"/>
                <a:cs typeface="Cambria Math"/>
              </a:rPr>
              <a:t>2𝑥	</a:t>
            </a:r>
            <a:r>
              <a:rPr sz="3750" spc="-7" baseline="-32222" dirty="0">
                <a:latin typeface="Cambria Math"/>
                <a:cs typeface="Cambria Math"/>
              </a:rPr>
              <a:t>+	</a:t>
            </a:r>
            <a:r>
              <a:rPr sz="1800" spc="60" dirty="0">
                <a:latin typeface="Cambria Math"/>
                <a:cs typeface="Cambria Math"/>
              </a:rPr>
              <a:t>1</a:t>
            </a:r>
            <a:r>
              <a:rPr sz="1800" spc="434" dirty="0">
                <a:latin typeface="Cambria Math"/>
                <a:cs typeface="Cambria Math"/>
              </a:rPr>
              <a:t> </a:t>
            </a:r>
            <a:r>
              <a:rPr sz="1800" spc="40" dirty="0">
                <a:latin typeface="Cambria Math"/>
                <a:cs typeface="Cambria Math"/>
              </a:rPr>
              <a:t>2(𝑑−𝑥)(−1)	</a:t>
            </a:r>
            <a:r>
              <a:rPr sz="3750" spc="-7" baseline="-32222" dirty="0">
                <a:latin typeface="Cambria Math"/>
                <a:cs typeface="Cambria Math"/>
              </a:rPr>
              <a:t>=</a:t>
            </a:r>
            <a:r>
              <a:rPr sz="3750" spc="82" baseline="-32222" dirty="0">
                <a:latin typeface="Cambria Math"/>
                <a:cs typeface="Cambria Math"/>
              </a:rPr>
              <a:t> </a:t>
            </a:r>
            <a:r>
              <a:rPr sz="3750" spc="-7" baseline="-32222" dirty="0">
                <a:latin typeface="Cambria Math"/>
                <a:cs typeface="Cambria Math"/>
              </a:rPr>
              <a:t>0</a:t>
            </a:r>
            <a:endParaRPr sz="3750" baseline="-32222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58267" y="3033650"/>
            <a:ext cx="2193290" cy="1120140"/>
          </a:xfrm>
          <a:prstGeom prst="rect">
            <a:avLst/>
          </a:prstGeom>
        </p:spPr>
        <p:txBody>
          <a:bodyPr vert="horz" wrap="square" lIns="0" tIns="1790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10"/>
              </a:spcBef>
            </a:pPr>
            <a:r>
              <a:rPr sz="2500" spc="-5" dirty="0">
                <a:latin typeface="Arial"/>
                <a:cs typeface="Arial"/>
              </a:rPr>
              <a:t>•</a:t>
            </a:r>
            <a:endParaRPr sz="25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31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10" dirty="0">
                <a:latin typeface="Calibri"/>
                <a:cs typeface="Calibri"/>
              </a:rPr>
              <a:t>This reduce</a:t>
            </a:r>
            <a:r>
              <a:rPr sz="2500" spc="-30" dirty="0">
                <a:latin typeface="Calibri"/>
                <a:cs typeface="Calibri"/>
              </a:rPr>
              <a:t> </a:t>
            </a:r>
            <a:r>
              <a:rPr sz="2500" spc="-15" dirty="0">
                <a:latin typeface="Calibri"/>
                <a:cs typeface="Calibri"/>
              </a:rPr>
              <a:t>to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85519" y="4023436"/>
            <a:ext cx="162560" cy="3041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800" spc="225" dirty="0">
                <a:latin typeface="Cambria Math"/>
                <a:cs typeface="Cambria Math"/>
              </a:rPr>
              <a:t>𝑥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17816" y="4410455"/>
            <a:ext cx="909319" cy="223520"/>
          </a:xfrm>
          <a:custGeom>
            <a:avLst/>
            <a:gdLst/>
            <a:ahLst/>
            <a:cxnLst/>
            <a:rect l="l" t="t" r="r" b="b"/>
            <a:pathLst>
              <a:path w="909319" h="223520">
                <a:moveTo>
                  <a:pt x="44828" y="122301"/>
                </a:moveTo>
                <a:lnTo>
                  <a:pt x="22618" y="122301"/>
                </a:lnTo>
                <a:lnTo>
                  <a:pt x="69443" y="223012"/>
                </a:lnTo>
                <a:lnTo>
                  <a:pt x="80416" y="223012"/>
                </a:lnTo>
                <a:lnTo>
                  <a:pt x="89151" y="193167"/>
                </a:lnTo>
                <a:lnTo>
                  <a:pt x="77025" y="193167"/>
                </a:lnTo>
                <a:lnTo>
                  <a:pt x="44828" y="122301"/>
                </a:lnTo>
                <a:close/>
              </a:path>
              <a:path w="909319" h="223520">
                <a:moveTo>
                  <a:pt x="908850" y="0"/>
                </a:moveTo>
                <a:lnTo>
                  <a:pt x="132892" y="0"/>
                </a:lnTo>
                <a:lnTo>
                  <a:pt x="77025" y="193167"/>
                </a:lnTo>
                <a:lnTo>
                  <a:pt x="89151" y="193167"/>
                </a:lnTo>
                <a:lnTo>
                  <a:pt x="141262" y="15113"/>
                </a:lnTo>
                <a:lnTo>
                  <a:pt x="908850" y="15113"/>
                </a:lnTo>
                <a:lnTo>
                  <a:pt x="908850" y="0"/>
                </a:lnTo>
                <a:close/>
              </a:path>
              <a:path w="909319" h="223520">
                <a:moveTo>
                  <a:pt x="37096" y="105283"/>
                </a:moveTo>
                <a:lnTo>
                  <a:pt x="0" y="122301"/>
                </a:lnTo>
                <a:lnTo>
                  <a:pt x="3505" y="130810"/>
                </a:lnTo>
                <a:lnTo>
                  <a:pt x="22618" y="122301"/>
                </a:lnTo>
                <a:lnTo>
                  <a:pt x="44828" y="122301"/>
                </a:lnTo>
                <a:lnTo>
                  <a:pt x="37096" y="105283"/>
                </a:lnTo>
                <a:close/>
              </a:path>
              <a:path w="909319" h="223520">
                <a:moveTo>
                  <a:pt x="908850" y="15113"/>
                </a:moveTo>
                <a:lnTo>
                  <a:pt x="148437" y="15113"/>
                </a:lnTo>
                <a:lnTo>
                  <a:pt x="908850" y="1524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13854" y="4363211"/>
            <a:ext cx="913130" cy="0"/>
          </a:xfrm>
          <a:custGeom>
            <a:avLst/>
            <a:gdLst/>
            <a:ahLst/>
            <a:cxnLst/>
            <a:rect l="l" t="t" r="r" b="b"/>
            <a:pathLst>
              <a:path w="913130">
                <a:moveTo>
                  <a:pt x="0" y="0"/>
                </a:moveTo>
                <a:lnTo>
                  <a:pt x="912876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2387600" y="4023436"/>
            <a:ext cx="684530" cy="3041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800" spc="20" dirty="0">
                <a:latin typeface="Cambria Math"/>
                <a:cs typeface="Cambria Math"/>
              </a:rPr>
              <a:t>(</a:t>
            </a:r>
            <a:r>
              <a:rPr sz="1800" spc="250" dirty="0">
                <a:latin typeface="Cambria Math"/>
                <a:cs typeface="Cambria Math"/>
              </a:rPr>
              <a:t>𝑑</a:t>
            </a:r>
            <a:r>
              <a:rPr sz="1800" spc="-15" dirty="0">
                <a:latin typeface="Cambria Math"/>
                <a:cs typeface="Cambria Math"/>
              </a:rPr>
              <a:t>−</a:t>
            </a:r>
            <a:r>
              <a:rPr sz="1800" spc="260" dirty="0">
                <a:latin typeface="Cambria Math"/>
                <a:cs typeface="Cambria Math"/>
              </a:rPr>
              <a:t>𝑥</a:t>
            </a:r>
            <a:r>
              <a:rPr sz="1800" spc="10" dirty="0">
                <a:latin typeface="Cambria Math"/>
                <a:cs typeface="Cambria Math"/>
              </a:rPr>
              <a:t>)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013839" y="4411345"/>
            <a:ext cx="1436370" cy="287655"/>
          </a:xfrm>
          <a:custGeom>
            <a:avLst/>
            <a:gdLst/>
            <a:ahLst/>
            <a:cxnLst/>
            <a:rect l="l" t="t" r="r" b="b"/>
            <a:pathLst>
              <a:path w="1436370" h="287654">
                <a:moveTo>
                  <a:pt x="44702" y="186943"/>
                </a:moveTo>
                <a:lnTo>
                  <a:pt x="22606" y="186943"/>
                </a:lnTo>
                <a:lnTo>
                  <a:pt x="69342" y="287654"/>
                </a:lnTo>
                <a:lnTo>
                  <a:pt x="80391" y="287654"/>
                </a:lnTo>
                <a:lnTo>
                  <a:pt x="88576" y="257301"/>
                </a:lnTo>
                <a:lnTo>
                  <a:pt x="76200" y="257301"/>
                </a:lnTo>
                <a:lnTo>
                  <a:pt x="44702" y="186943"/>
                </a:lnTo>
                <a:close/>
              </a:path>
              <a:path w="1436370" h="287654">
                <a:moveTo>
                  <a:pt x="176530" y="0"/>
                </a:moveTo>
                <a:lnTo>
                  <a:pt x="144906" y="0"/>
                </a:lnTo>
                <a:lnTo>
                  <a:pt x="76200" y="257301"/>
                </a:lnTo>
                <a:lnTo>
                  <a:pt x="88576" y="257301"/>
                </a:lnTo>
                <a:lnTo>
                  <a:pt x="153924" y="14985"/>
                </a:lnTo>
                <a:lnTo>
                  <a:pt x="1436115" y="14985"/>
                </a:lnTo>
                <a:lnTo>
                  <a:pt x="1436115" y="634"/>
                </a:lnTo>
                <a:lnTo>
                  <a:pt x="176530" y="634"/>
                </a:lnTo>
                <a:lnTo>
                  <a:pt x="176530" y="0"/>
                </a:lnTo>
                <a:close/>
              </a:path>
              <a:path w="1436370" h="287654">
                <a:moveTo>
                  <a:pt x="37084" y="169925"/>
                </a:moveTo>
                <a:lnTo>
                  <a:pt x="0" y="186943"/>
                </a:lnTo>
                <a:lnTo>
                  <a:pt x="3429" y="195452"/>
                </a:lnTo>
                <a:lnTo>
                  <a:pt x="22606" y="186943"/>
                </a:lnTo>
                <a:lnTo>
                  <a:pt x="44702" y="186943"/>
                </a:lnTo>
                <a:lnTo>
                  <a:pt x="37084" y="169925"/>
                </a:lnTo>
                <a:close/>
              </a:path>
              <a:path w="1436370" h="287654">
                <a:moveTo>
                  <a:pt x="1436115" y="14985"/>
                </a:moveTo>
                <a:lnTo>
                  <a:pt x="168148" y="14985"/>
                </a:lnTo>
                <a:lnTo>
                  <a:pt x="168148" y="15874"/>
                </a:lnTo>
                <a:lnTo>
                  <a:pt x="1436115" y="15874"/>
                </a:lnTo>
                <a:lnTo>
                  <a:pt x="1436115" y="149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753567" y="4392625"/>
            <a:ext cx="2701290" cy="3041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428115" algn="l"/>
              </a:tabLst>
            </a:pPr>
            <a:r>
              <a:rPr sz="2700" spc="142" baseline="1543" dirty="0">
                <a:latin typeface="Cambria Math"/>
                <a:cs typeface="Cambria Math"/>
              </a:rPr>
              <a:t>𝑎</a:t>
            </a:r>
            <a:r>
              <a:rPr sz="2250" spc="142" baseline="22222" dirty="0">
                <a:latin typeface="Cambria Math"/>
                <a:cs typeface="Cambria Math"/>
              </a:rPr>
              <a:t>2</a:t>
            </a:r>
            <a:r>
              <a:rPr sz="2700" spc="142" baseline="1543" dirty="0">
                <a:latin typeface="Cambria Math"/>
                <a:cs typeface="Cambria Math"/>
              </a:rPr>
              <a:t>+</a:t>
            </a:r>
            <a:r>
              <a:rPr sz="2700" baseline="1543" dirty="0">
                <a:latin typeface="Cambria Math"/>
                <a:cs typeface="Cambria Math"/>
              </a:rPr>
              <a:t> </a:t>
            </a:r>
            <a:r>
              <a:rPr sz="2700" spc="195" baseline="1543" dirty="0">
                <a:latin typeface="Cambria Math"/>
                <a:cs typeface="Cambria Math"/>
              </a:rPr>
              <a:t>𝑥</a:t>
            </a:r>
            <a:r>
              <a:rPr sz="2250" spc="195" baseline="22222" dirty="0">
                <a:latin typeface="Cambria Math"/>
                <a:cs typeface="Cambria Math"/>
              </a:rPr>
              <a:t>2	</a:t>
            </a:r>
            <a:r>
              <a:rPr sz="1800" spc="90" dirty="0">
                <a:latin typeface="Cambria Math"/>
                <a:cs typeface="Cambria Math"/>
              </a:rPr>
              <a:t>𝑏</a:t>
            </a:r>
            <a:r>
              <a:rPr sz="2250" spc="135" baseline="20370" dirty="0">
                <a:latin typeface="Cambria Math"/>
                <a:cs typeface="Cambria Math"/>
              </a:rPr>
              <a:t>2</a:t>
            </a:r>
            <a:r>
              <a:rPr sz="1800" spc="90" dirty="0">
                <a:latin typeface="Cambria Math"/>
                <a:cs typeface="Cambria Math"/>
              </a:rPr>
              <a:t>+</a:t>
            </a:r>
            <a:r>
              <a:rPr sz="1800" spc="-50" dirty="0">
                <a:latin typeface="Cambria Math"/>
                <a:cs typeface="Cambria Math"/>
              </a:rPr>
              <a:t> </a:t>
            </a:r>
            <a:r>
              <a:rPr sz="1800" spc="65" dirty="0">
                <a:latin typeface="Cambria Math"/>
                <a:cs typeface="Cambria Math"/>
              </a:rPr>
              <a:t>(𝑑−𝑥)</a:t>
            </a:r>
            <a:r>
              <a:rPr sz="2250" spc="97" baseline="20370" dirty="0">
                <a:latin typeface="Cambria Math"/>
                <a:cs typeface="Cambria Math"/>
              </a:rPr>
              <a:t>2</a:t>
            </a:r>
            <a:endParaRPr sz="2250" baseline="2037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009775" y="4363211"/>
            <a:ext cx="1440180" cy="0"/>
          </a:xfrm>
          <a:custGeom>
            <a:avLst/>
            <a:gdLst/>
            <a:ahLst/>
            <a:cxnLst/>
            <a:rect l="l" t="t" r="r" b="b"/>
            <a:pathLst>
              <a:path w="1440179">
                <a:moveTo>
                  <a:pt x="0" y="0"/>
                </a:moveTo>
                <a:lnTo>
                  <a:pt x="1440179" y="0"/>
                </a:lnTo>
              </a:path>
            </a:pathLst>
          </a:custGeom>
          <a:ln w="213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1602739" y="4124401"/>
            <a:ext cx="6525895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111375" algn="l"/>
                <a:tab pos="4633595" algn="l"/>
              </a:tabLst>
            </a:pPr>
            <a:r>
              <a:rPr sz="2500" spc="-5" dirty="0">
                <a:latin typeface="Cambria Math"/>
                <a:cs typeface="Cambria Math"/>
              </a:rPr>
              <a:t>=	𝑤ℎ𝑖𝑐ℎ 𝑖𝑠</a:t>
            </a:r>
            <a:r>
              <a:rPr sz="2500" spc="95" dirty="0">
                <a:latin typeface="Cambria Math"/>
                <a:cs typeface="Cambria Math"/>
              </a:rPr>
              <a:t> </a:t>
            </a:r>
            <a:r>
              <a:rPr sz="2500" spc="-10" dirty="0">
                <a:latin typeface="Cambria Math"/>
                <a:cs typeface="Cambria Math"/>
              </a:rPr>
              <a:t>𝑒𝑞𝑢𝑎𝑙</a:t>
            </a:r>
            <a:r>
              <a:rPr sz="2500" spc="95" dirty="0">
                <a:latin typeface="Cambria Math"/>
                <a:cs typeface="Cambria Math"/>
              </a:rPr>
              <a:t> </a:t>
            </a:r>
            <a:r>
              <a:rPr sz="2500" spc="-5" dirty="0">
                <a:latin typeface="Cambria Math"/>
                <a:cs typeface="Cambria Math"/>
              </a:rPr>
              <a:t>𝑡𝑜	sin </a:t>
            </a:r>
            <a:r>
              <a:rPr sz="2500" spc="-15" dirty="0">
                <a:latin typeface="Cambria Math"/>
                <a:cs typeface="Cambria Math"/>
              </a:rPr>
              <a:t>𝜃</a:t>
            </a:r>
            <a:r>
              <a:rPr sz="2700" spc="-22" baseline="-15432" dirty="0">
                <a:latin typeface="Cambria Math"/>
                <a:cs typeface="Cambria Math"/>
              </a:rPr>
              <a:t>𝑖 </a:t>
            </a:r>
            <a:r>
              <a:rPr sz="2500" spc="-5" dirty="0">
                <a:latin typeface="Cambria Math"/>
                <a:cs typeface="Cambria Math"/>
              </a:rPr>
              <a:t>= sin</a:t>
            </a:r>
            <a:r>
              <a:rPr sz="2500" spc="-45" dirty="0">
                <a:latin typeface="Cambria Math"/>
                <a:cs typeface="Cambria Math"/>
              </a:rPr>
              <a:t> </a:t>
            </a:r>
            <a:r>
              <a:rPr sz="2500" spc="-25" dirty="0">
                <a:latin typeface="Cambria Math"/>
                <a:cs typeface="Cambria Math"/>
              </a:rPr>
              <a:t>𝜃</a:t>
            </a:r>
            <a:r>
              <a:rPr sz="2700" spc="-37" baseline="-15432" dirty="0">
                <a:latin typeface="Cambria Math"/>
                <a:cs typeface="Cambria Math"/>
              </a:rPr>
              <a:t>𝑟</a:t>
            </a:r>
            <a:endParaRPr sz="2700" baseline="-15432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58267" y="4641341"/>
            <a:ext cx="3402965" cy="787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20" dirty="0">
                <a:latin typeface="Calibri"/>
                <a:cs typeface="Calibri"/>
              </a:rPr>
              <a:t>For </a:t>
            </a:r>
            <a:r>
              <a:rPr sz="2500" spc="-5" dirty="0">
                <a:latin typeface="Calibri"/>
                <a:cs typeface="Calibri"/>
              </a:rPr>
              <a:t>low </a:t>
            </a:r>
            <a:r>
              <a:rPr sz="2500" spc="-10" dirty="0">
                <a:latin typeface="Calibri"/>
                <a:cs typeface="Calibri"/>
              </a:rPr>
              <a:t>reflection</a:t>
            </a:r>
            <a:r>
              <a:rPr sz="2500" spc="-5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angle</a:t>
            </a:r>
            <a:endParaRPr sz="2500">
              <a:latin typeface="Calibri"/>
              <a:cs typeface="Calibri"/>
            </a:endParaRPr>
          </a:p>
          <a:p>
            <a:pPr marL="498475" indent="-485775">
              <a:lnSpc>
                <a:spcPct val="100000"/>
              </a:lnSpc>
              <a:buFont typeface="Arial"/>
              <a:buChar char="•"/>
              <a:tabLst>
                <a:tab pos="498475" algn="l"/>
                <a:tab pos="499109" algn="l"/>
              </a:tabLst>
            </a:pPr>
            <a:r>
              <a:rPr sz="2500" spc="-10" dirty="0">
                <a:latin typeface="Cambria Math"/>
                <a:cs typeface="Cambria Math"/>
              </a:rPr>
              <a:t>𝜃</a:t>
            </a:r>
            <a:r>
              <a:rPr sz="2700" spc="-15" baseline="-15432" dirty="0">
                <a:latin typeface="Cambria Math"/>
                <a:cs typeface="Cambria Math"/>
              </a:rPr>
              <a:t>𝑖 </a:t>
            </a:r>
            <a:r>
              <a:rPr sz="2500" spc="-5" dirty="0">
                <a:latin typeface="Cambria Math"/>
                <a:cs typeface="Cambria Math"/>
              </a:rPr>
              <a:t>=</a:t>
            </a:r>
            <a:r>
              <a:rPr sz="2500" spc="220" dirty="0">
                <a:latin typeface="Cambria Math"/>
                <a:cs typeface="Cambria Math"/>
              </a:rPr>
              <a:t> </a:t>
            </a:r>
            <a:r>
              <a:rPr sz="2500" spc="-20" dirty="0">
                <a:latin typeface="Cambria Math"/>
                <a:cs typeface="Cambria Math"/>
              </a:rPr>
              <a:t>𝜃</a:t>
            </a:r>
            <a:r>
              <a:rPr sz="2700" spc="-30" baseline="-15432" dirty="0">
                <a:latin typeface="Cambria Math"/>
                <a:cs typeface="Cambria Math"/>
              </a:rPr>
              <a:t>𝑟</a:t>
            </a:r>
            <a:endParaRPr sz="2700" baseline="-15432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700"/>
            <a:ext cx="8229600" cy="879087"/>
          </a:xfrm>
          <a:prstGeom prst="rect">
            <a:avLst/>
          </a:prstGeom>
          <a:ln w="9525">
            <a:solidFill>
              <a:srgbClr val="97B853"/>
            </a:solidFill>
          </a:ln>
        </p:spPr>
        <p:txBody>
          <a:bodyPr vert="horz" wrap="square" lIns="0" tIns="200025" rIns="0" bIns="0" rtlCol="0">
            <a:spAutoFit/>
          </a:bodyPr>
          <a:lstStyle/>
          <a:p>
            <a:pPr marL="683260">
              <a:lnSpc>
                <a:spcPct val="100000"/>
              </a:lnSpc>
              <a:spcBef>
                <a:spcPts val="1575"/>
              </a:spcBef>
            </a:pPr>
            <a:r>
              <a:rPr lang="en-US" spc="-15" dirty="0" smtClean="0"/>
              <a:t>Lecture Two (Refractive Index)</a:t>
            </a:r>
            <a:endParaRPr spc="-15" dirty="0"/>
          </a:p>
        </p:txBody>
      </p:sp>
      <p:sp>
        <p:nvSpPr>
          <p:cNvPr id="3" name="object 3"/>
          <p:cNvSpPr/>
          <p:nvPr/>
        </p:nvSpPr>
        <p:spPr>
          <a:xfrm>
            <a:off x="683564" y="2552153"/>
            <a:ext cx="6912736" cy="39731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46303" y="1646935"/>
            <a:ext cx="787400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latin typeface="Calibri"/>
                <a:cs typeface="Calibri"/>
              </a:rPr>
              <a:t>Fermat’s </a:t>
            </a:r>
            <a:r>
              <a:rPr sz="1800" spc="-10" dirty="0">
                <a:latin typeface="Calibri"/>
                <a:cs typeface="Calibri"/>
              </a:rPr>
              <a:t>principle </a:t>
            </a:r>
            <a:r>
              <a:rPr sz="1800" dirty="0">
                <a:latin typeface="Calibri"/>
                <a:cs typeface="Calibri"/>
              </a:rPr>
              <a:t>: </a:t>
            </a:r>
            <a:r>
              <a:rPr sz="1800" spc="-5" dirty="0">
                <a:latin typeface="Calibri"/>
                <a:cs typeface="Calibri"/>
              </a:rPr>
              <a:t>light </a:t>
            </a:r>
            <a:r>
              <a:rPr sz="1800" spc="-15" dirty="0">
                <a:latin typeface="Calibri"/>
                <a:cs typeface="Calibri"/>
              </a:rPr>
              <a:t>follows </a:t>
            </a:r>
            <a:r>
              <a:rPr sz="1800" dirty="0">
                <a:latin typeface="Calibri"/>
                <a:cs typeface="Calibri"/>
              </a:rPr>
              <a:t>the </a:t>
            </a:r>
            <a:r>
              <a:rPr sz="1800" spc="-5" dirty="0">
                <a:latin typeface="Calibri"/>
                <a:cs typeface="Calibri"/>
              </a:rPr>
              <a:t>path of least time </a:t>
            </a:r>
            <a:r>
              <a:rPr sz="1800" dirty="0">
                <a:latin typeface="Calibri"/>
                <a:cs typeface="Calibri"/>
              </a:rPr>
              <a:t>. </a:t>
            </a:r>
            <a:r>
              <a:rPr sz="1800" spc="-20" dirty="0">
                <a:latin typeface="Calibri"/>
                <a:cs typeface="Calibri"/>
              </a:rPr>
              <a:t>snell’s </a:t>
            </a:r>
            <a:r>
              <a:rPr sz="1800" spc="-10" dirty="0">
                <a:latin typeface="Calibri"/>
                <a:cs typeface="Calibri"/>
              </a:rPr>
              <a:t>law can </a:t>
            </a:r>
            <a:r>
              <a:rPr sz="1800" spc="-5" dirty="0">
                <a:latin typeface="Calibri"/>
                <a:cs typeface="Calibri"/>
              </a:rPr>
              <a:t>be derived</a:t>
            </a:r>
            <a:r>
              <a:rPr sz="1800" spc="3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by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setting </a:t>
            </a:r>
            <a:r>
              <a:rPr sz="1800" dirty="0">
                <a:latin typeface="Calibri"/>
                <a:cs typeface="Calibri"/>
              </a:rPr>
              <a:t>the </a:t>
            </a:r>
            <a:r>
              <a:rPr sz="1800" spc="-10" dirty="0">
                <a:latin typeface="Calibri"/>
                <a:cs typeface="Calibri"/>
              </a:rPr>
              <a:t>derivative </a:t>
            </a:r>
            <a:r>
              <a:rPr sz="1800" spc="-5" dirty="0">
                <a:latin typeface="Calibri"/>
                <a:cs typeface="Calibri"/>
              </a:rPr>
              <a:t>of </a:t>
            </a:r>
            <a:r>
              <a:rPr sz="1800" dirty="0">
                <a:latin typeface="Calibri"/>
                <a:cs typeface="Calibri"/>
              </a:rPr>
              <a:t>the </a:t>
            </a:r>
            <a:r>
              <a:rPr sz="1800" spc="-5" dirty="0">
                <a:latin typeface="Calibri"/>
                <a:cs typeface="Calibri"/>
              </a:rPr>
              <a:t>time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=zero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700"/>
            <a:ext cx="8229600" cy="879087"/>
          </a:xfrm>
          <a:prstGeom prst="rect">
            <a:avLst/>
          </a:prstGeom>
          <a:ln w="9525">
            <a:solidFill>
              <a:srgbClr val="97B853"/>
            </a:solidFill>
          </a:ln>
        </p:spPr>
        <p:txBody>
          <a:bodyPr vert="horz" wrap="square" lIns="0" tIns="200025" rIns="0" bIns="0" rtlCol="0">
            <a:spAutoFit/>
          </a:bodyPr>
          <a:lstStyle/>
          <a:p>
            <a:pPr marL="683260">
              <a:lnSpc>
                <a:spcPct val="100000"/>
              </a:lnSpc>
              <a:spcBef>
                <a:spcPts val="1575"/>
              </a:spcBef>
            </a:pPr>
            <a:r>
              <a:rPr lang="en-US" spc="-15" dirty="0" smtClean="0"/>
              <a:t>Lecture Two (Refractive Index)</a:t>
            </a:r>
            <a:endParaRPr spc="-15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833194"/>
            <a:ext cx="95631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mbria Math"/>
                <a:cs typeface="Cambria Math"/>
              </a:rPr>
              <a:t>𝑡</a:t>
            </a:r>
            <a:r>
              <a:rPr sz="3200" spc="175" dirty="0">
                <a:latin typeface="Cambria Math"/>
                <a:cs typeface="Cambria Math"/>
              </a:rPr>
              <a:t> </a:t>
            </a:r>
            <a:r>
              <a:rPr sz="3200" dirty="0">
                <a:latin typeface="Cambria Math"/>
                <a:cs typeface="Cambria Math"/>
              </a:rPr>
              <a:t>=</a:t>
            </a:r>
            <a:endParaRPr sz="3200">
              <a:latin typeface="Cambria Math"/>
              <a:cs typeface="Cambria Math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684527" y="1734311"/>
            <a:ext cx="1101725" cy="287020"/>
          </a:xfrm>
          <a:custGeom>
            <a:avLst/>
            <a:gdLst/>
            <a:ahLst/>
            <a:cxnLst/>
            <a:rect l="l" t="t" r="r" b="b"/>
            <a:pathLst>
              <a:path w="1101725" h="287019">
                <a:moveTo>
                  <a:pt x="57503" y="157479"/>
                </a:moveTo>
                <a:lnTo>
                  <a:pt x="29083" y="157479"/>
                </a:lnTo>
                <a:lnTo>
                  <a:pt x="89154" y="286638"/>
                </a:lnTo>
                <a:lnTo>
                  <a:pt x="103124" y="286638"/>
                </a:lnTo>
                <a:lnTo>
                  <a:pt x="114356" y="248285"/>
                </a:lnTo>
                <a:lnTo>
                  <a:pt x="98806" y="248285"/>
                </a:lnTo>
                <a:lnTo>
                  <a:pt x="57503" y="157479"/>
                </a:lnTo>
                <a:close/>
              </a:path>
              <a:path w="1101725" h="287019">
                <a:moveTo>
                  <a:pt x="1101344" y="0"/>
                </a:moveTo>
                <a:lnTo>
                  <a:pt x="189992" y="0"/>
                </a:lnTo>
                <a:lnTo>
                  <a:pt x="189992" y="635"/>
                </a:lnTo>
                <a:lnTo>
                  <a:pt x="170561" y="635"/>
                </a:lnTo>
                <a:lnTo>
                  <a:pt x="98806" y="248285"/>
                </a:lnTo>
                <a:lnTo>
                  <a:pt x="114356" y="248285"/>
                </a:lnTo>
                <a:lnTo>
                  <a:pt x="181229" y="19938"/>
                </a:lnTo>
                <a:lnTo>
                  <a:pt x="207518" y="19938"/>
                </a:lnTo>
                <a:lnTo>
                  <a:pt x="1101344" y="19812"/>
                </a:lnTo>
                <a:lnTo>
                  <a:pt x="1101344" y="0"/>
                </a:lnTo>
                <a:close/>
              </a:path>
              <a:path w="1101725" h="287019">
                <a:moveTo>
                  <a:pt x="47625" y="135762"/>
                </a:moveTo>
                <a:lnTo>
                  <a:pt x="0" y="157479"/>
                </a:lnTo>
                <a:lnTo>
                  <a:pt x="4445" y="168401"/>
                </a:lnTo>
                <a:lnTo>
                  <a:pt x="29083" y="157479"/>
                </a:lnTo>
                <a:lnTo>
                  <a:pt x="57503" y="157479"/>
                </a:lnTo>
                <a:lnTo>
                  <a:pt x="47625" y="1357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133345" y="2147138"/>
            <a:ext cx="196850" cy="3829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350" spc="160" dirty="0">
                <a:latin typeface="Cambria Math"/>
                <a:cs typeface="Cambria Math"/>
              </a:rPr>
              <a:t>v</a:t>
            </a:r>
            <a:endParaRPr sz="2350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679448" y="2137410"/>
            <a:ext cx="1104900" cy="0"/>
          </a:xfrm>
          <a:custGeom>
            <a:avLst/>
            <a:gdLst/>
            <a:ahLst/>
            <a:cxnLst/>
            <a:rect l="l" t="t" r="r" b="b"/>
            <a:pathLst>
              <a:path w="1104900">
                <a:moveTo>
                  <a:pt x="0" y="0"/>
                </a:moveTo>
                <a:lnTo>
                  <a:pt x="1104900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862073" y="1595450"/>
            <a:ext cx="133159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350" spc="130" dirty="0">
                <a:latin typeface="Cambria Math"/>
                <a:cs typeface="Cambria Math"/>
              </a:rPr>
              <a:t>𝑎</a:t>
            </a:r>
            <a:r>
              <a:rPr sz="2850" spc="195" baseline="20467" dirty="0">
                <a:latin typeface="Cambria Math"/>
                <a:cs typeface="Cambria Math"/>
              </a:rPr>
              <a:t>2</a:t>
            </a:r>
            <a:r>
              <a:rPr sz="2350" spc="130" dirty="0">
                <a:latin typeface="Cambria Math"/>
                <a:cs typeface="Cambria Math"/>
              </a:rPr>
              <a:t>+𝑥</a:t>
            </a:r>
            <a:r>
              <a:rPr sz="2850" spc="195" baseline="20467" dirty="0">
                <a:latin typeface="Cambria Math"/>
                <a:cs typeface="Cambria Math"/>
              </a:rPr>
              <a:t>2</a:t>
            </a:r>
            <a:r>
              <a:rPr sz="2850" spc="442" baseline="20467" dirty="0">
                <a:latin typeface="Cambria Math"/>
                <a:cs typeface="Cambria Math"/>
              </a:rPr>
              <a:t> </a:t>
            </a:r>
            <a:r>
              <a:rPr sz="4800" baseline="-32118" dirty="0">
                <a:latin typeface="Cambria Math"/>
                <a:cs typeface="Cambria Math"/>
              </a:rPr>
              <a:t>+</a:t>
            </a:r>
            <a:endParaRPr sz="4800" baseline="-32118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362452" y="1725167"/>
            <a:ext cx="1840864" cy="369570"/>
          </a:xfrm>
          <a:custGeom>
            <a:avLst/>
            <a:gdLst/>
            <a:ahLst/>
            <a:cxnLst/>
            <a:rect l="l" t="t" r="r" b="b"/>
            <a:pathLst>
              <a:path w="1840864" h="369569">
                <a:moveTo>
                  <a:pt x="57350" y="240030"/>
                </a:moveTo>
                <a:lnTo>
                  <a:pt x="29083" y="240030"/>
                </a:lnTo>
                <a:lnTo>
                  <a:pt x="89153" y="369189"/>
                </a:lnTo>
                <a:lnTo>
                  <a:pt x="103124" y="369189"/>
                </a:lnTo>
                <a:lnTo>
                  <a:pt x="113612" y="330327"/>
                </a:lnTo>
                <a:lnTo>
                  <a:pt x="97789" y="330327"/>
                </a:lnTo>
                <a:lnTo>
                  <a:pt x="57350" y="240030"/>
                </a:lnTo>
                <a:close/>
              </a:path>
              <a:path w="1840864" h="369569">
                <a:moveTo>
                  <a:pt x="1840484" y="0"/>
                </a:moveTo>
                <a:lnTo>
                  <a:pt x="215900" y="0"/>
                </a:lnTo>
                <a:lnTo>
                  <a:pt x="215900" y="254"/>
                </a:lnTo>
                <a:lnTo>
                  <a:pt x="185927" y="254"/>
                </a:lnTo>
                <a:lnTo>
                  <a:pt x="97789" y="330327"/>
                </a:lnTo>
                <a:lnTo>
                  <a:pt x="113612" y="330327"/>
                </a:lnTo>
                <a:lnTo>
                  <a:pt x="197485" y="19558"/>
                </a:lnTo>
                <a:lnTo>
                  <a:pt x="1840484" y="19558"/>
                </a:lnTo>
                <a:lnTo>
                  <a:pt x="1840484" y="0"/>
                </a:lnTo>
                <a:close/>
              </a:path>
              <a:path w="1840864" h="369569">
                <a:moveTo>
                  <a:pt x="47625" y="218312"/>
                </a:moveTo>
                <a:lnTo>
                  <a:pt x="0" y="240030"/>
                </a:lnTo>
                <a:lnTo>
                  <a:pt x="4445" y="250952"/>
                </a:lnTo>
                <a:lnTo>
                  <a:pt x="29083" y="240030"/>
                </a:lnTo>
                <a:lnTo>
                  <a:pt x="57350" y="240030"/>
                </a:lnTo>
                <a:lnTo>
                  <a:pt x="47625" y="218312"/>
                </a:lnTo>
                <a:close/>
              </a:path>
              <a:path w="1840864" h="369569">
                <a:moveTo>
                  <a:pt x="1840484" y="19558"/>
                </a:moveTo>
                <a:lnTo>
                  <a:pt x="215900" y="19558"/>
                </a:lnTo>
                <a:lnTo>
                  <a:pt x="215900" y="19812"/>
                </a:lnTo>
                <a:lnTo>
                  <a:pt x="1840484" y="19812"/>
                </a:lnTo>
                <a:lnTo>
                  <a:pt x="1840484" y="1955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566286" y="1705178"/>
            <a:ext cx="1638935" cy="3829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350" spc="105" dirty="0">
                <a:latin typeface="Cambria Math"/>
                <a:cs typeface="Cambria Math"/>
              </a:rPr>
              <a:t>𝑏</a:t>
            </a:r>
            <a:r>
              <a:rPr sz="2850" spc="157" baseline="20467" dirty="0">
                <a:latin typeface="Cambria Math"/>
                <a:cs typeface="Cambria Math"/>
              </a:rPr>
              <a:t>2</a:t>
            </a:r>
            <a:r>
              <a:rPr sz="2350" spc="105" dirty="0">
                <a:latin typeface="Cambria Math"/>
                <a:cs typeface="Cambria Math"/>
              </a:rPr>
              <a:t>+</a:t>
            </a:r>
            <a:r>
              <a:rPr sz="2350" spc="-55" dirty="0">
                <a:latin typeface="Cambria Math"/>
                <a:cs typeface="Cambria Math"/>
              </a:rPr>
              <a:t> </a:t>
            </a:r>
            <a:r>
              <a:rPr sz="2350" spc="60" dirty="0">
                <a:latin typeface="Cambria Math"/>
                <a:cs typeface="Cambria Math"/>
              </a:rPr>
              <a:t>(𝑑−𝑥)</a:t>
            </a:r>
            <a:r>
              <a:rPr sz="2850" spc="89" baseline="20467" dirty="0">
                <a:latin typeface="Cambria Math"/>
                <a:cs typeface="Cambria Math"/>
              </a:rPr>
              <a:t>2</a:t>
            </a:r>
            <a:endParaRPr sz="2850" baseline="20467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357371" y="2137410"/>
            <a:ext cx="1845945" cy="0"/>
          </a:xfrm>
          <a:custGeom>
            <a:avLst/>
            <a:gdLst/>
            <a:ahLst/>
            <a:cxnLst/>
            <a:rect l="l" t="t" r="r" b="b"/>
            <a:pathLst>
              <a:path w="1845945">
                <a:moveTo>
                  <a:pt x="0" y="0"/>
                </a:moveTo>
                <a:lnTo>
                  <a:pt x="1845564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879144" y="3023997"/>
            <a:ext cx="392430" cy="3822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350" spc="229" dirty="0">
                <a:latin typeface="Cambria Math"/>
                <a:cs typeface="Cambria Math"/>
              </a:rPr>
              <a:t>𝑑</a:t>
            </a:r>
            <a:r>
              <a:rPr sz="2350" spc="245" dirty="0">
                <a:latin typeface="Cambria Math"/>
                <a:cs typeface="Cambria Math"/>
              </a:rPr>
              <a:t>𝑥</a:t>
            </a:r>
            <a:endParaRPr sz="235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91539" y="3013710"/>
            <a:ext cx="372110" cy="0"/>
          </a:xfrm>
          <a:custGeom>
            <a:avLst/>
            <a:gdLst/>
            <a:ahLst/>
            <a:cxnLst/>
            <a:rect l="l" t="t" r="r" b="b"/>
            <a:pathLst>
              <a:path w="372109">
                <a:moveTo>
                  <a:pt x="0" y="0"/>
                </a:moveTo>
                <a:lnTo>
                  <a:pt x="371856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900480" y="2472055"/>
            <a:ext cx="1659889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75615" algn="l"/>
                <a:tab pos="1470660" algn="l"/>
              </a:tabLst>
            </a:pPr>
            <a:r>
              <a:rPr sz="2350" spc="229" dirty="0">
                <a:latin typeface="Cambria Math"/>
                <a:cs typeface="Cambria Math"/>
              </a:rPr>
              <a:t>𝑑</a:t>
            </a:r>
            <a:r>
              <a:rPr sz="2350" spc="260" dirty="0">
                <a:latin typeface="Cambria Math"/>
                <a:cs typeface="Cambria Math"/>
              </a:rPr>
              <a:t>𝑡	</a:t>
            </a:r>
            <a:r>
              <a:rPr sz="4800" baseline="-32118" dirty="0">
                <a:latin typeface="Cambria Math"/>
                <a:cs typeface="Cambria Math"/>
              </a:rPr>
              <a:t>=	</a:t>
            </a:r>
            <a:r>
              <a:rPr sz="2350" spc="245" dirty="0">
                <a:latin typeface="Cambria Math"/>
                <a:cs typeface="Cambria Math"/>
              </a:rPr>
              <a:t>𝑥</a:t>
            </a:r>
            <a:endParaRPr sz="235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033523" y="3070860"/>
            <a:ext cx="1101725" cy="287020"/>
          </a:xfrm>
          <a:custGeom>
            <a:avLst/>
            <a:gdLst/>
            <a:ahLst/>
            <a:cxnLst/>
            <a:rect l="l" t="t" r="r" b="b"/>
            <a:pathLst>
              <a:path w="1101725" h="287020">
                <a:moveTo>
                  <a:pt x="57503" y="157479"/>
                </a:moveTo>
                <a:lnTo>
                  <a:pt x="29082" y="157479"/>
                </a:lnTo>
                <a:lnTo>
                  <a:pt x="89153" y="286638"/>
                </a:lnTo>
                <a:lnTo>
                  <a:pt x="103124" y="286638"/>
                </a:lnTo>
                <a:lnTo>
                  <a:pt x="114356" y="248285"/>
                </a:lnTo>
                <a:lnTo>
                  <a:pt x="98806" y="248285"/>
                </a:lnTo>
                <a:lnTo>
                  <a:pt x="57503" y="157479"/>
                </a:lnTo>
                <a:close/>
              </a:path>
              <a:path w="1101725" h="287020">
                <a:moveTo>
                  <a:pt x="1101344" y="0"/>
                </a:moveTo>
                <a:lnTo>
                  <a:pt x="189992" y="0"/>
                </a:lnTo>
                <a:lnTo>
                  <a:pt x="189992" y="635"/>
                </a:lnTo>
                <a:lnTo>
                  <a:pt x="170561" y="635"/>
                </a:lnTo>
                <a:lnTo>
                  <a:pt x="98806" y="248285"/>
                </a:lnTo>
                <a:lnTo>
                  <a:pt x="114356" y="248285"/>
                </a:lnTo>
                <a:lnTo>
                  <a:pt x="181228" y="19938"/>
                </a:lnTo>
                <a:lnTo>
                  <a:pt x="207518" y="19938"/>
                </a:lnTo>
                <a:lnTo>
                  <a:pt x="1101344" y="19812"/>
                </a:lnTo>
                <a:lnTo>
                  <a:pt x="1101344" y="0"/>
                </a:lnTo>
                <a:close/>
              </a:path>
              <a:path w="1101725" h="287020">
                <a:moveTo>
                  <a:pt x="47625" y="135762"/>
                </a:moveTo>
                <a:lnTo>
                  <a:pt x="0" y="157479"/>
                </a:lnTo>
                <a:lnTo>
                  <a:pt x="4444" y="168401"/>
                </a:lnTo>
                <a:lnTo>
                  <a:pt x="29082" y="157479"/>
                </a:lnTo>
                <a:lnTo>
                  <a:pt x="57503" y="157479"/>
                </a:lnTo>
                <a:lnTo>
                  <a:pt x="47625" y="1357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779777" y="3042285"/>
            <a:ext cx="1358265" cy="3822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43865" algn="l"/>
              </a:tabLst>
            </a:pPr>
            <a:r>
              <a:rPr sz="2350" spc="160" dirty="0">
                <a:latin typeface="Cambria Math"/>
                <a:cs typeface="Cambria Math"/>
              </a:rPr>
              <a:t>v	</a:t>
            </a:r>
            <a:r>
              <a:rPr sz="2350" spc="330" dirty="0">
                <a:latin typeface="Cambria Math"/>
                <a:cs typeface="Cambria Math"/>
              </a:rPr>
              <a:t>𝑎</a:t>
            </a:r>
            <a:r>
              <a:rPr sz="2850" spc="262" baseline="20467" dirty="0">
                <a:latin typeface="Cambria Math"/>
                <a:cs typeface="Cambria Math"/>
              </a:rPr>
              <a:t>2</a:t>
            </a:r>
            <a:r>
              <a:rPr sz="2350" spc="-55" dirty="0">
                <a:latin typeface="Cambria Math"/>
                <a:cs typeface="Cambria Math"/>
              </a:rPr>
              <a:t>+</a:t>
            </a:r>
            <a:r>
              <a:rPr sz="2350" spc="350" dirty="0">
                <a:latin typeface="Cambria Math"/>
                <a:cs typeface="Cambria Math"/>
              </a:rPr>
              <a:t>𝑥</a:t>
            </a:r>
            <a:r>
              <a:rPr sz="2850" spc="127" baseline="20467" dirty="0">
                <a:latin typeface="Cambria Math"/>
                <a:cs typeface="Cambria Math"/>
              </a:rPr>
              <a:t>2</a:t>
            </a:r>
            <a:endParaRPr sz="2850" baseline="20467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792223" y="3013710"/>
            <a:ext cx="1343025" cy="0"/>
          </a:xfrm>
          <a:custGeom>
            <a:avLst/>
            <a:gdLst/>
            <a:ahLst/>
            <a:cxnLst/>
            <a:rect l="l" t="t" r="r" b="b"/>
            <a:pathLst>
              <a:path w="1343025">
                <a:moveTo>
                  <a:pt x="0" y="0"/>
                </a:moveTo>
                <a:lnTo>
                  <a:pt x="1342644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535940" y="2710052"/>
            <a:ext cx="300672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689225" indent="-267652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2689225" algn="l"/>
                <a:tab pos="2689860" algn="l"/>
              </a:tabLst>
            </a:pPr>
            <a:r>
              <a:rPr sz="3200" dirty="0">
                <a:latin typeface="Cambria Math"/>
                <a:cs typeface="Cambria Math"/>
              </a:rPr>
              <a:t>−</a:t>
            </a:r>
            <a:endParaRPr sz="32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125595" y="1889471"/>
            <a:ext cx="1050290" cy="1074420"/>
          </a:xfrm>
          <a:prstGeom prst="rect">
            <a:avLst/>
          </a:prstGeom>
        </p:spPr>
        <p:txBody>
          <a:bodyPr vert="horz" wrap="square" lIns="0" tIns="1790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10"/>
              </a:spcBef>
            </a:pPr>
            <a:r>
              <a:rPr sz="3525" spc="359" baseline="-16548" dirty="0">
                <a:latin typeface="Cambria Math"/>
                <a:cs typeface="Cambria Math"/>
              </a:rPr>
              <a:t>v</a:t>
            </a:r>
            <a:r>
              <a:rPr sz="1900" spc="240" dirty="0">
                <a:latin typeface="Cambria Math"/>
                <a:cs typeface="Cambria Math"/>
              </a:rPr>
              <a:t>′</a:t>
            </a:r>
            <a:endParaRPr sz="1900">
              <a:latin typeface="Cambria Math"/>
              <a:cs typeface="Cambria Math"/>
            </a:endParaRPr>
          </a:p>
          <a:p>
            <a:pPr marL="192405">
              <a:lnSpc>
                <a:spcPct val="100000"/>
              </a:lnSpc>
              <a:spcBef>
                <a:spcPts val="1310"/>
              </a:spcBef>
            </a:pPr>
            <a:r>
              <a:rPr sz="2350" spc="-5" dirty="0">
                <a:latin typeface="Cambria Math"/>
                <a:cs typeface="Cambria Math"/>
              </a:rPr>
              <a:t>(</a:t>
            </a:r>
            <a:r>
              <a:rPr sz="2350" spc="295" dirty="0">
                <a:latin typeface="Cambria Math"/>
                <a:cs typeface="Cambria Math"/>
              </a:rPr>
              <a:t>𝑑</a:t>
            </a:r>
            <a:r>
              <a:rPr sz="2350" spc="-55" dirty="0">
                <a:latin typeface="Cambria Math"/>
                <a:cs typeface="Cambria Math"/>
              </a:rPr>
              <a:t>−</a:t>
            </a:r>
            <a:r>
              <a:rPr sz="2350" spc="300" dirty="0">
                <a:latin typeface="Cambria Math"/>
                <a:cs typeface="Cambria Math"/>
              </a:rPr>
              <a:t>𝑥</a:t>
            </a:r>
            <a:r>
              <a:rPr sz="2350" spc="-5" dirty="0">
                <a:latin typeface="Cambria Math"/>
                <a:cs typeface="Cambria Math"/>
              </a:rPr>
              <a:t>)</a:t>
            </a:r>
            <a:endParaRPr sz="235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694303" y="2967609"/>
            <a:ext cx="300355" cy="3822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525" spc="232" baseline="-16548" dirty="0">
                <a:latin typeface="Cambria Math"/>
                <a:cs typeface="Cambria Math"/>
              </a:rPr>
              <a:t>v</a:t>
            </a:r>
            <a:r>
              <a:rPr sz="1900" spc="325" dirty="0">
                <a:latin typeface="Cambria Math"/>
                <a:cs typeface="Cambria Math"/>
              </a:rPr>
              <a:t>′</a:t>
            </a:r>
            <a:endParaRPr sz="1900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999484" y="3070860"/>
            <a:ext cx="1773555" cy="369570"/>
          </a:xfrm>
          <a:custGeom>
            <a:avLst/>
            <a:gdLst/>
            <a:ahLst/>
            <a:cxnLst/>
            <a:rect l="l" t="t" r="r" b="b"/>
            <a:pathLst>
              <a:path w="1773554" h="369570">
                <a:moveTo>
                  <a:pt x="57350" y="240029"/>
                </a:moveTo>
                <a:lnTo>
                  <a:pt x="29082" y="240029"/>
                </a:lnTo>
                <a:lnTo>
                  <a:pt x="89153" y="369188"/>
                </a:lnTo>
                <a:lnTo>
                  <a:pt x="103124" y="369188"/>
                </a:lnTo>
                <a:lnTo>
                  <a:pt x="113612" y="330326"/>
                </a:lnTo>
                <a:lnTo>
                  <a:pt x="97789" y="330326"/>
                </a:lnTo>
                <a:lnTo>
                  <a:pt x="57350" y="240029"/>
                </a:lnTo>
                <a:close/>
              </a:path>
              <a:path w="1773554" h="369570">
                <a:moveTo>
                  <a:pt x="1773427" y="0"/>
                </a:moveTo>
                <a:lnTo>
                  <a:pt x="215900" y="0"/>
                </a:lnTo>
                <a:lnTo>
                  <a:pt x="215900" y="253"/>
                </a:lnTo>
                <a:lnTo>
                  <a:pt x="185927" y="253"/>
                </a:lnTo>
                <a:lnTo>
                  <a:pt x="97789" y="330326"/>
                </a:lnTo>
                <a:lnTo>
                  <a:pt x="113612" y="330326"/>
                </a:lnTo>
                <a:lnTo>
                  <a:pt x="197485" y="19557"/>
                </a:lnTo>
                <a:lnTo>
                  <a:pt x="1773427" y="19557"/>
                </a:lnTo>
                <a:lnTo>
                  <a:pt x="1773427" y="0"/>
                </a:lnTo>
                <a:close/>
              </a:path>
              <a:path w="1773554" h="369570">
                <a:moveTo>
                  <a:pt x="47625" y="218312"/>
                </a:moveTo>
                <a:lnTo>
                  <a:pt x="0" y="240029"/>
                </a:lnTo>
                <a:lnTo>
                  <a:pt x="4444" y="250951"/>
                </a:lnTo>
                <a:lnTo>
                  <a:pt x="29082" y="240029"/>
                </a:lnTo>
                <a:lnTo>
                  <a:pt x="57350" y="240029"/>
                </a:lnTo>
                <a:lnTo>
                  <a:pt x="47625" y="218312"/>
                </a:lnTo>
                <a:close/>
              </a:path>
              <a:path w="1773554" h="369570">
                <a:moveTo>
                  <a:pt x="1773427" y="19557"/>
                </a:moveTo>
                <a:lnTo>
                  <a:pt x="215900" y="19557"/>
                </a:lnTo>
                <a:lnTo>
                  <a:pt x="215900" y="19812"/>
                </a:lnTo>
                <a:lnTo>
                  <a:pt x="1773427" y="19812"/>
                </a:lnTo>
                <a:lnTo>
                  <a:pt x="1773427" y="195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800853" y="3144647"/>
            <a:ext cx="790575" cy="275590"/>
          </a:xfrm>
          <a:custGeom>
            <a:avLst/>
            <a:gdLst/>
            <a:ahLst/>
            <a:cxnLst/>
            <a:rect l="l" t="t" r="r" b="b"/>
            <a:pathLst>
              <a:path w="790575" h="275589">
                <a:moveTo>
                  <a:pt x="702563" y="0"/>
                </a:moveTo>
                <a:lnTo>
                  <a:pt x="698626" y="11175"/>
                </a:lnTo>
                <a:lnTo>
                  <a:pt x="714577" y="18107"/>
                </a:lnTo>
                <a:lnTo>
                  <a:pt x="728313" y="27670"/>
                </a:lnTo>
                <a:lnTo>
                  <a:pt x="756140" y="72030"/>
                </a:lnTo>
                <a:lnTo>
                  <a:pt x="764280" y="112762"/>
                </a:lnTo>
                <a:lnTo>
                  <a:pt x="765301" y="136270"/>
                </a:lnTo>
                <a:lnTo>
                  <a:pt x="764278" y="160510"/>
                </a:lnTo>
                <a:lnTo>
                  <a:pt x="756086" y="202368"/>
                </a:lnTo>
                <a:lnTo>
                  <a:pt x="728360" y="247475"/>
                </a:lnTo>
                <a:lnTo>
                  <a:pt x="699135" y="264032"/>
                </a:lnTo>
                <a:lnTo>
                  <a:pt x="702563" y="275208"/>
                </a:lnTo>
                <a:lnTo>
                  <a:pt x="740092" y="257682"/>
                </a:lnTo>
                <a:lnTo>
                  <a:pt x="767715" y="227202"/>
                </a:lnTo>
                <a:lnTo>
                  <a:pt x="784748" y="186340"/>
                </a:lnTo>
                <a:lnTo>
                  <a:pt x="790448" y="137667"/>
                </a:lnTo>
                <a:lnTo>
                  <a:pt x="789021" y="112428"/>
                </a:lnTo>
                <a:lnTo>
                  <a:pt x="777642" y="67712"/>
                </a:lnTo>
                <a:lnTo>
                  <a:pt x="755141" y="31325"/>
                </a:lnTo>
                <a:lnTo>
                  <a:pt x="722566" y="7219"/>
                </a:lnTo>
                <a:lnTo>
                  <a:pt x="702563" y="0"/>
                </a:lnTo>
                <a:close/>
              </a:path>
              <a:path w="790575" h="275589">
                <a:moveTo>
                  <a:pt x="87757" y="0"/>
                </a:moveTo>
                <a:lnTo>
                  <a:pt x="50323" y="17652"/>
                </a:lnTo>
                <a:lnTo>
                  <a:pt x="22606" y="48260"/>
                </a:lnTo>
                <a:lnTo>
                  <a:pt x="5635" y="89106"/>
                </a:lnTo>
                <a:lnTo>
                  <a:pt x="0" y="137667"/>
                </a:lnTo>
                <a:lnTo>
                  <a:pt x="1406" y="162980"/>
                </a:lnTo>
                <a:lnTo>
                  <a:pt x="12698" y="207748"/>
                </a:lnTo>
                <a:lnTo>
                  <a:pt x="35179" y="244062"/>
                </a:lnTo>
                <a:lnTo>
                  <a:pt x="67754" y="268065"/>
                </a:lnTo>
                <a:lnTo>
                  <a:pt x="87757" y="275208"/>
                </a:lnTo>
                <a:lnTo>
                  <a:pt x="91186" y="264032"/>
                </a:lnTo>
                <a:lnTo>
                  <a:pt x="75513" y="257129"/>
                </a:lnTo>
                <a:lnTo>
                  <a:pt x="62007" y="247475"/>
                </a:lnTo>
                <a:lnTo>
                  <a:pt x="34234" y="202368"/>
                </a:lnTo>
                <a:lnTo>
                  <a:pt x="26042" y="160510"/>
                </a:lnTo>
                <a:lnTo>
                  <a:pt x="25019" y="136270"/>
                </a:lnTo>
                <a:lnTo>
                  <a:pt x="26042" y="112762"/>
                </a:lnTo>
                <a:lnTo>
                  <a:pt x="34234" y="72030"/>
                </a:lnTo>
                <a:lnTo>
                  <a:pt x="62166" y="27670"/>
                </a:lnTo>
                <a:lnTo>
                  <a:pt x="91694" y="11175"/>
                </a:lnTo>
                <a:lnTo>
                  <a:pt x="8775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4203319" y="3057525"/>
            <a:ext cx="1572895" cy="3822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414780" algn="l"/>
              </a:tabLst>
            </a:pPr>
            <a:r>
              <a:rPr sz="2350" spc="305" dirty="0">
                <a:latin typeface="Cambria Math"/>
                <a:cs typeface="Cambria Math"/>
              </a:rPr>
              <a:t>𝑏</a:t>
            </a:r>
            <a:r>
              <a:rPr sz="2850" spc="270" baseline="20467" dirty="0">
                <a:latin typeface="Cambria Math"/>
                <a:cs typeface="Cambria Math"/>
              </a:rPr>
              <a:t>2</a:t>
            </a:r>
            <a:r>
              <a:rPr sz="2350" spc="-55" dirty="0">
                <a:latin typeface="Cambria Math"/>
                <a:cs typeface="Cambria Math"/>
              </a:rPr>
              <a:t>+</a:t>
            </a:r>
            <a:r>
              <a:rPr sz="2350" dirty="0">
                <a:latin typeface="Cambria Math"/>
                <a:cs typeface="Cambria Math"/>
              </a:rPr>
              <a:t> </a:t>
            </a:r>
            <a:r>
              <a:rPr sz="2350" spc="-75" dirty="0">
                <a:latin typeface="Cambria Math"/>
                <a:cs typeface="Cambria Math"/>
              </a:rPr>
              <a:t> </a:t>
            </a:r>
            <a:r>
              <a:rPr sz="2350" spc="290" dirty="0">
                <a:latin typeface="Cambria Math"/>
                <a:cs typeface="Cambria Math"/>
              </a:rPr>
              <a:t>𝑑</a:t>
            </a:r>
            <a:r>
              <a:rPr sz="2350" spc="-55" dirty="0">
                <a:latin typeface="Cambria Math"/>
                <a:cs typeface="Cambria Math"/>
              </a:rPr>
              <a:t>−</a:t>
            </a:r>
            <a:r>
              <a:rPr sz="2350" spc="245" dirty="0">
                <a:latin typeface="Cambria Math"/>
                <a:cs typeface="Cambria Math"/>
              </a:rPr>
              <a:t>𝑥</a:t>
            </a:r>
            <a:r>
              <a:rPr sz="2350" dirty="0">
                <a:latin typeface="Cambria Math"/>
                <a:cs typeface="Cambria Math"/>
              </a:rPr>
              <a:t>	</a:t>
            </a:r>
            <a:r>
              <a:rPr sz="2850" spc="127" baseline="20467" dirty="0">
                <a:latin typeface="Cambria Math"/>
                <a:cs typeface="Cambria Math"/>
              </a:rPr>
              <a:t>2</a:t>
            </a:r>
            <a:endParaRPr sz="2850" baseline="20467">
              <a:latin typeface="Cambria Math"/>
              <a:cs typeface="Cambria Math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706367" y="3013710"/>
            <a:ext cx="2065020" cy="0"/>
          </a:xfrm>
          <a:custGeom>
            <a:avLst/>
            <a:gdLst/>
            <a:ahLst/>
            <a:cxnLst/>
            <a:rect l="l" t="t" r="r" b="b"/>
            <a:pathLst>
              <a:path w="2065020">
                <a:moveTo>
                  <a:pt x="0" y="0"/>
                </a:moveTo>
                <a:lnTo>
                  <a:pt x="2065020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1958085" y="3985640"/>
            <a:ext cx="196850" cy="3822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350" spc="160" dirty="0">
                <a:latin typeface="Cambria Math"/>
                <a:cs typeface="Cambria Math"/>
              </a:rPr>
              <a:t>v</a:t>
            </a:r>
            <a:endParaRPr sz="2350">
              <a:latin typeface="Cambria Math"/>
              <a:cs typeface="Cambria Math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645920" y="3975353"/>
            <a:ext cx="822960" cy="0"/>
          </a:xfrm>
          <a:custGeom>
            <a:avLst/>
            <a:gdLst/>
            <a:ahLst/>
            <a:cxnLst/>
            <a:rect l="l" t="t" r="r" b="b"/>
            <a:pathLst>
              <a:path w="822960">
                <a:moveTo>
                  <a:pt x="0" y="0"/>
                </a:moveTo>
                <a:lnTo>
                  <a:pt x="822959" y="0"/>
                </a:lnTo>
              </a:path>
            </a:pathLst>
          </a:custGeom>
          <a:ln w="2590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535940" y="3433952"/>
            <a:ext cx="324358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4800" baseline="-32118" dirty="0">
                <a:latin typeface="Cambria Math"/>
                <a:cs typeface="Cambria Math"/>
              </a:rPr>
              <a:t>0 = </a:t>
            </a:r>
            <a:r>
              <a:rPr sz="2350" spc="130" dirty="0">
                <a:latin typeface="Cambria Math"/>
                <a:cs typeface="Cambria Math"/>
              </a:rPr>
              <a:t>sin </a:t>
            </a:r>
            <a:r>
              <a:rPr sz="2350" spc="55" dirty="0">
                <a:latin typeface="Cambria Math"/>
                <a:cs typeface="Cambria Math"/>
              </a:rPr>
              <a:t>𝜃</a:t>
            </a:r>
            <a:r>
              <a:rPr sz="2850" spc="82" baseline="-14619" dirty="0">
                <a:latin typeface="Cambria Math"/>
                <a:cs typeface="Cambria Math"/>
              </a:rPr>
              <a:t>1 </a:t>
            </a:r>
            <a:r>
              <a:rPr sz="4800" baseline="-32118" dirty="0">
                <a:latin typeface="Cambria Math"/>
                <a:cs typeface="Cambria Math"/>
              </a:rPr>
              <a:t>− </a:t>
            </a:r>
            <a:r>
              <a:rPr sz="2350" spc="130" dirty="0">
                <a:latin typeface="Cambria Math"/>
                <a:cs typeface="Cambria Math"/>
              </a:rPr>
              <a:t>sin</a:t>
            </a:r>
            <a:r>
              <a:rPr sz="2350" spc="25" dirty="0">
                <a:latin typeface="Cambria Math"/>
                <a:cs typeface="Cambria Math"/>
              </a:rPr>
              <a:t> </a:t>
            </a:r>
            <a:r>
              <a:rPr sz="2350" spc="65" dirty="0">
                <a:latin typeface="Cambria Math"/>
                <a:cs typeface="Cambria Math"/>
              </a:rPr>
              <a:t>𝜃</a:t>
            </a:r>
            <a:r>
              <a:rPr sz="2850" spc="97" baseline="-14619" dirty="0">
                <a:latin typeface="Cambria Math"/>
                <a:cs typeface="Cambria Math"/>
              </a:rPr>
              <a:t>2</a:t>
            </a:r>
            <a:endParaRPr sz="2850" baseline="-14619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209670" y="3895725"/>
            <a:ext cx="300355" cy="3822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525" spc="232" baseline="-16548" dirty="0">
                <a:latin typeface="Cambria Math"/>
                <a:cs typeface="Cambria Math"/>
              </a:rPr>
              <a:t>v</a:t>
            </a:r>
            <a:r>
              <a:rPr sz="1900" spc="325" dirty="0">
                <a:latin typeface="Cambria Math"/>
                <a:cs typeface="Cambria Math"/>
              </a:rPr>
              <a:t>′</a:t>
            </a:r>
            <a:endParaRPr sz="1900">
              <a:latin typeface="Cambria Math"/>
              <a:cs typeface="Cambria Math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953511" y="3975353"/>
            <a:ext cx="822960" cy="0"/>
          </a:xfrm>
          <a:custGeom>
            <a:avLst/>
            <a:gdLst/>
            <a:ahLst/>
            <a:cxnLst/>
            <a:rect l="l" t="t" r="r" b="b"/>
            <a:pathLst>
              <a:path w="822960">
                <a:moveTo>
                  <a:pt x="0" y="0"/>
                </a:moveTo>
                <a:lnTo>
                  <a:pt x="822960" y="0"/>
                </a:lnTo>
              </a:path>
            </a:pathLst>
          </a:custGeom>
          <a:ln w="2590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535940" y="4540453"/>
            <a:ext cx="275526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80" dirty="0">
                <a:latin typeface="Cambria Math"/>
                <a:cs typeface="Cambria Math"/>
              </a:rPr>
              <a:t>𝑠𝑛𝑒𝑙𝑙</a:t>
            </a:r>
            <a:r>
              <a:rPr sz="3525" spc="120" baseline="28368" dirty="0">
                <a:latin typeface="Cambria Math"/>
                <a:cs typeface="Cambria Math"/>
              </a:rPr>
              <a:t>′</a:t>
            </a:r>
            <a:r>
              <a:rPr sz="3200" spc="80" dirty="0">
                <a:latin typeface="Cambria Math"/>
                <a:cs typeface="Cambria Math"/>
              </a:rPr>
              <a:t>𝑠 </a:t>
            </a:r>
            <a:r>
              <a:rPr sz="3200" dirty="0">
                <a:latin typeface="Cambria Math"/>
                <a:cs typeface="Cambria Math"/>
              </a:rPr>
              <a:t>𝑙𝑎𝑤</a:t>
            </a:r>
            <a:r>
              <a:rPr sz="3200" spc="-15" dirty="0">
                <a:latin typeface="Cambria Math"/>
                <a:cs typeface="Cambria Math"/>
              </a:rPr>
              <a:t> </a:t>
            </a:r>
            <a:r>
              <a:rPr sz="3200" spc="-5" dirty="0">
                <a:latin typeface="Cambria Math"/>
                <a:cs typeface="Cambria Math"/>
              </a:rPr>
              <a:t>𝑖𝑠</a:t>
            </a:r>
            <a:endParaRPr sz="3200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619500" y="4844034"/>
            <a:ext cx="349250" cy="0"/>
          </a:xfrm>
          <a:custGeom>
            <a:avLst/>
            <a:gdLst/>
            <a:ahLst/>
            <a:cxnLst/>
            <a:rect l="l" t="t" r="r" b="b"/>
            <a:pathLst>
              <a:path w="349250">
                <a:moveTo>
                  <a:pt x="0" y="0"/>
                </a:moveTo>
                <a:lnTo>
                  <a:pt x="348996" y="0"/>
                </a:lnTo>
              </a:path>
            </a:pathLst>
          </a:custGeom>
          <a:ln w="2590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3607434" y="4216426"/>
            <a:ext cx="1718310" cy="1020444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85"/>
              </a:spcBef>
            </a:pPr>
            <a:r>
              <a:rPr sz="2350" spc="130" dirty="0">
                <a:latin typeface="Cambria Math"/>
                <a:cs typeface="Cambria Math"/>
              </a:rPr>
              <a:t>𝑛</a:t>
            </a:r>
            <a:r>
              <a:rPr sz="2850" spc="195" baseline="-14619" dirty="0">
                <a:latin typeface="Cambria Math"/>
                <a:cs typeface="Cambria Math"/>
              </a:rPr>
              <a:t>1  </a:t>
            </a:r>
            <a:r>
              <a:rPr sz="4800" baseline="-32118" dirty="0">
                <a:latin typeface="Cambria Math"/>
                <a:cs typeface="Cambria Math"/>
              </a:rPr>
              <a:t>= </a:t>
            </a:r>
            <a:r>
              <a:rPr sz="2350" spc="130" dirty="0">
                <a:latin typeface="Cambria Math"/>
                <a:cs typeface="Cambria Math"/>
              </a:rPr>
              <a:t>sin</a:t>
            </a:r>
            <a:r>
              <a:rPr sz="2350" spc="-35" dirty="0">
                <a:latin typeface="Cambria Math"/>
                <a:cs typeface="Cambria Math"/>
              </a:rPr>
              <a:t> </a:t>
            </a:r>
            <a:r>
              <a:rPr sz="2350" spc="65" dirty="0">
                <a:latin typeface="Cambria Math"/>
                <a:cs typeface="Cambria Math"/>
              </a:rPr>
              <a:t>𝜃</a:t>
            </a:r>
            <a:r>
              <a:rPr sz="2850" spc="97" baseline="-14619" dirty="0">
                <a:latin typeface="Cambria Math"/>
                <a:cs typeface="Cambria Math"/>
              </a:rPr>
              <a:t>2</a:t>
            </a:r>
            <a:endParaRPr sz="2850" baseline="-14619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490"/>
              </a:spcBef>
              <a:tabLst>
                <a:tab pos="890269" algn="l"/>
              </a:tabLst>
            </a:pPr>
            <a:r>
              <a:rPr sz="2350" spc="130" dirty="0">
                <a:latin typeface="Cambria Math"/>
                <a:cs typeface="Cambria Math"/>
              </a:rPr>
              <a:t>𝑛</a:t>
            </a:r>
            <a:r>
              <a:rPr sz="2850" spc="195" baseline="-14619" dirty="0">
                <a:latin typeface="Cambria Math"/>
                <a:cs typeface="Cambria Math"/>
              </a:rPr>
              <a:t>2	</a:t>
            </a:r>
            <a:r>
              <a:rPr sz="2350" spc="130" dirty="0">
                <a:latin typeface="Cambria Math"/>
                <a:cs typeface="Cambria Math"/>
              </a:rPr>
              <a:t>sin</a:t>
            </a:r>
            <a:r>
              <a:rPr sz="2350" spc="-85" dirty="0">
                <a:latin typeface="Cambria Math"/>
                <a:cs typeface="Cambria Math"/>
              </a:rPr>
              <a:t> </a:t>
            </a:r>
            <a:r>
              <a:rPr sz="2350" spc="65" dirty="0">
                <a:latin typeface="Cambria Math"/>
                <a:cs typeface="Cambria Math"/>
              </a:rPr>
              <a:t>𝜃</a:t>
            </a:r>
            <a:r>
              <a:rPr sz="2850" spc="97" baseline="-14619" dirty="0">
                <a:latin typeface="Cambria Math"/>
                <a:cs typeface="Cambria Math"/>
              </a:rPr>
              <a:t>1</a:t>
            </a:r>
            <a:endParaRPr sz="2850" baseline="-14619">
              <a:latin typeface="Cambria Math"/>
              <a:cs typeface="Cambria Math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4497323" y="4844034"/>
            <a:ext cx="822960" cy="0"/>
          </a:xfrm>
          <a:custGeom>
            <a:avLst/>
            <a:gdLst/>
            <a:ahLst/>
            <a:cxnLst/>
            <a:rect l="l" t="t" r="r" b="b"/>
            <a:pathLst>
              <a:path w="822960">
                <a:moveTo>
                  <a:pt x="0" y="0"/>
                </a:moveTo>
                <a:lnTo>
                  <a:pt x="822960" y="0"/>
                </a:lnTo>
              </a:path>
            </a:pathLst>
          </a:custGeom>
          <a:ln w="2590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535940" y="5284419"/>
            <a:ext cx="387731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  <a:tab pos="1923414" algn="l"/>
                <a:tab pos="2894965" algn="l"/>
              </a:tabLst>
            </a:pPr>
            <a:r>
              <a:rPr sz="3200" spc="-15" dirty="0">
                <a:latin typeface="Cambria Math"/>
                <a:cs typeface="Cambria Math"/>
              </a:rPr>
              <a:t>𝑛</a:t>
            </a:r>
            <a:r>
              <a:rPr sz="3525" spc="-22" baseline="-15366" dirty="0">
                <a:latin typeface="Cambria Math"/>
                <a:cs typeface="Cambria Math"/>
              </a:rPr>
              <a:t>1</a:t>
            </a:r>
            <a:r>
              <a:rPr sz="3525" spc="225" baseline="-15366" dirty="0">
                <a:latin typeface="Cambria Math"/>
                <a:cs typeface="Cambria Math"/>
              </a:rPr>
              <a:t> </a:t>
            </a:r>
            <a:r>
              <a:rPr sz="3200" dirty="0">
                <a:latin typeface="Cambria Math"/>
                <a:cs typeface="Cambria Math"/>
              </a:rPr>
              <a:t>sin</a:t>
            </a:r>
            <a:r>
              <a:rPr sz="3200" spc="-175" dirty="0">
                <a:latin typeface="Cambria Math"/>
                <a:cs typeface="Cambria Math"/>
              </a:rPr>
              <a:t> </a:t>
            </a:r>
            <a:r>
              <a:rPr sz="3200" spc="-65" dirty="0">
                <a:latin typeface="Cambria Math"/>
                <a:cs typeface="Cambria Math"/>
              </a:rPr>
              <a:t>𝜃</a:t>
            </a:r>
            <a:r>
              <a:rPr sz="3525" spc="-97" baseline="-15366" dirty="0">
                <a:latin typeface="Cambria Math"/>
                <a:cs typeface="Cambria Math"/>
              </a:rPr>
              <a:t>1	</a:t>
            </a:r>
            <a:r>
              <a:rPr sz="3200" dirty="0">
                <a:latin typeface="Cambria Math"/>
                <a:cs typeface="Cambria Math"/>
              </a:rPr>
              <a:t>=</a:t>
            </a:r>
            <a:r>
              <a:rPr sz="3200" spc="180" dirty="0">
                <a:latin typeface="Cambria Math"/>
                <a:cs typeface="Cambria Math"/>
              </a:rPr>
              <a:t> </a:t>
            </a:r>
            <a:r>
              <a:rPr sz="3200" spc="25" dirty="0">
                <a:latin typeface="Cambria Math"/>
                <a:cs typeface="Cambria Math"/>
              </a:rPr>
              <a:t>𝑛</a:t>
            </a:r>
            <a:r>
              <a:rPr sz="3525" spc="37" baseline="-15366" dirty="0">
                <a:latin typeface="Cambria Math"/>
                <a:cs typeface="Cambria Math"/>
              </a:rPr>
              <a:t>2	</a:t>
            </a:r>
            <a:r>
              <a:rPr sz="3200" dirty="0">
                <a:latin typeface="Cambria Math"/>
                <a:cs typeface="Cambria Math"/>
              </a:rPr>
              <a:t>sin</a:t>
            </a:r>
            <a:r>
              <a:rPr sz="3200" spc="-260" dirty="0">
                <a:latin typeface="Cambria Math"/>
                <a:cs typeface="Cambria Math"/>
              </a:rPr>
              <a:t> </a:t>
            </a:r>
            <a:r>
              <a:rPr sz="3200" spc="-30" dirty="0">
                <a:latin typeface="Cambria Math"/>
                <a:cs typeface="Cambria Math"/>
              </a:rPr>
              <a:t>𝜃</a:t>
            </a:r>
            <a:r>
              <a:rPr sz="3525" spc="-44" baseline="-15366" dirty="0">
                <a:latin typeface="Cambria Math"/>
                <a:cs typeface="Cambria Math"/>
              </a:rPr>
              <a:t>2</a:t>
            </a:r>
            <a:endParaRPr sz="3525" baseline="-15366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700"/>
            <a:ext cx="8229600" cy="879087"/>
          </a:xfrm>
          <a:prstGeom prst="rect">
            <a:avLst/>
          </a:prstGeom>
          <a:ln w="9525">
            <a:solidFill>
              <a:srgbClr val="97B853"/>
            </a:solidFill>
          </a:ln>
        </p:spPr>
        <p:txBody>
          <a:bodyPr vert="horz" wrap="square" lIns="0" tIns="200025" rIns="0" bIns="0" rtlCol="0">
            <a:spAutoFit/>
          </a:bodyPr>
          <a:lstStyle/>
          <a:p>
            <a:pPr marL="683260">
              <a:lnSpc>
                <a:spcPct val="100000"/>
              </a:lnSpc>
              <a:spcBef>
                <a:spcPts val="1575"/>
              </a:spcBef>
            </a:pPr>
            <a:r>
              <a:rPr lang="en-US" spc="-15" dirty="0" smtClean="0"/>
              <a:t>Lecture Two (Refractive Index)</a:t>
            </a:r>
            <a:endParaRPr spc="-15" dirty="0"/>
          </a:p>
        </p:txBody>
      </p:sp>
      <p:sp>
        <p:nvSpPr>
          <p:cNvPr id="3" name="object 3"/>
          <p:cNvSpPr txBox="1"/>
          <p:nvPr/>
        </p:nvSpPr>
        <p:spPr>
          <a:xfrm>
            <a:off x="330200" y="1517750"/>
            <a:ext cx="8486140" cy="524192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5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20" dirty="0">
                <a:latin typeface="Calibri"/>
                <a:cs typeface="Calibri"/>
              </a:rPr>
              <a:t>Refractive</a:t>
            </a:r>
            <a:r>
              <a:rPr sz="3000" spc="-5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Index:-</a:t>
            </a:r>
            <a:endParaRPr sz="30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90000"/>
              </a:lnSpc>
              <a:spcBef>
                <a:spcPts val="720"/>
              </a:spcBef>
              <a:buFont typeface="Arial"/>
              <a:buChar char="•"/>
              <a:tabLst>
                <a:tab pos="356235" algn="l"/>
              </a:tabLst>
            </a:pPr>
            <a:r>
              <a:rPr sz="3000" spc="-20" dirty="0">
                <a:latin typeface="Calibri"/>
                <a:cs typeface="Calibri"/>
              </a:rPr>
              <a:t>Refractive </a:t>
            </a:r>
            <a:r>
              <a:rPr sz="3000" spc="-15" dirty="0">
                <a:latin typeface="Calibri"/>
                <a:cs typeface="Calibri"/>
              </a:rPr>
              <a:t>index </a:t>
            </a:r>
            <a:r>
              <a:rPr sz="3000" spc="-5" dirty="0">
                <a:latin typeface="Calibri"/>
                <a:cs typeface="Calibri"/>
              </a:rPr>
              <a:t>is measured </a:t>
            </a:r>
            <a:r>
              <a:rPr sz="3000" dirty="0">
                <a:latin typeface="Calibri"/>
                <a:cs typeface="Calibri"/>
              </a:rPr>
              <a:t>of the </a:t>
            </a:r>
            <a:r>
              <a:rPr sz="3000" spc="-10" dirty="0">
                <a:latin typeface="Calibri"/>
                <a:cs typeface="Calibri"/>
              </a:rPr>
              <a:t>bending </a:t>
            </a:r>
            <a:r>
              <a:rPr sz="3000" dirty="0">
                <a:latin typeface="Calibri"/>
                <a:cs typeface="Calibri"/>
              </a:rPr>
              <a:t>of a </a:t>
            </a:r>
            <a:r>
              <a:rPr sz="3000" spc="-45" dirty="0">
                <a:latin typeface="Calibri"/>
                <a:cs typeface="Calibri"/>
              </a:rPr>
              <a:t>ray  </a:t>
            </a:r>
            <a:r>
              <a:rPr sz="3000" dirty="0">
                <a:latin typeface="Calibri"/>
                <a:cs typeface="Calibri"/>
              </a:rPr>
              <a:t>of </a:t>
            </a:r>
            <a:r>
              <a:rPr sz="3000" spc="-10" dirty="0">
                <a:latin typeface="Calibri"/>
                <a:cs typeface="Calibri"/>
              </a:rPr>
              <a:t>light </a:t>
            </a:r>
            <a:r>
              <a:rPr sz="3000" dirty="0">
                <a:latin typeface="Calibri"/>
                <a:cs typeface="Calibri"/>
              </a:rPr>
              <a:t>when </a:t>
            </a:r>
            <a:r>
              <a:rPr sz="3000" spc="-5" dirty="0">
                <a:latin typeface="Calibri"/>
                <a:cs typeface="Calibri"/>
              </a:rPr>
              <a:t>passing </a:t>
            </a:r>
            <a:r>
              <a:rPr sz="3000" spc="-15" dirty="0">
                <a:latin typeface="Calibri"/>
                <a:cs typeface="Calibri"/>
              </a:rPr>
              <a:t>from  </a:t>
            </a:r>
            <a:r>
              <a:rPr sz="3000" spc="-5" dirty="0">
                <a:latin typeface="Calibri"/>
                <a:cs typeface="Calibri"/>
              </a:rPr>
              <a:t>one medium </a:t>
            </a:r>
            <a:r>
              <a:rPr sz="3000" spc="-15" dirty="0">
                <a:latin typeface="Calibri"/>
                <a:cs typeface="Calibri"/>
              </a:rPr>
              <a:t>into  </a:t>
            </a:r>
            <a:r>
              <a:rPr sz="3000" spc="-40" dirty="0">
                <a:latin typeface="Calibri"/>
                <a:cs typeface="Calibri"/>
              </a:rPr>
              <a:t>another. </a:t>
            </a:r>
            <a:r>
              <a:rPr sz="3000" spc="-5" dirty="0">
                <a:latin typeface="Calibri"/>
                <a:cs typeface="Calibri"/>
              </a:rPr>
              <a:t>If </a:t>
            </a:r>
            <a:r>
              <a:rPr sz="3000" spc="-5" dirty="0">
                <a:latin typeface="Cambria Math"/>
                <a:cs typeface="Cambria Math"/>
              </a:rPr>
              <a:t>𝜃𝑖 </a:t>
            </a:r>
            <a:r>
              <a:rPr sz="3000" spc="-5" dirty="0">
                <a:latin typeface="Calibri"/>
                <a:cs typeface="Calibri"/>
              </a:rPr>
              <a:t>is the </a:t>
            </a:r>
            <a:r>
              <a:rPr sz="3000" dirty="0">
                <a:latin typeface="Calibri"/>
                <a:cs typeface="Calibri"/>
              </a:rPr>
              <a:t>angle </a:t>
            </a:r>
            <a:r>
              <a:rPr sz="3000" spc="-10" dirty="0">
                <a:latin typeface="Calibri"/>
                <a:cs typeface="Calibri"/>
              </a:rPr>
              <a:t>of incidence </a:t>
            </a:r>
            <a:r>
              <a:rPr sz="3000" dirty="0">
                <a:latin typeface="Calibri"/>
                <a:cs typeface="Calibri"/>
              </a:rPr>
              <a:t>of a </a:t>
            </a:r>
            <a:r>
              <a:rPr sz="3000" spc="-45" dirty="0">
                <a:latin typeface="Calibri"/>
                <a:cs typeface="Calibri"/>
              </a:rPr>
              <a:t>ray </a:t>
            </a:r>
            <a:r>
              <a:rPr sz="3000" spc="-5" dirty="0">
                <a:latin typeface="Calibri"/>
                <a:cs typeface="Calibri"/>
              </a:rPr>
              <a:t>in  </a:t>
            </a:r>
            <a:r>
              <a:rPr sz="3000" spc="-10" dirty="0">
                <a:latin typeface="Calibri"/>
                <a:cs typeface="Calibri"/>
              </a:rPr>
              <a:t>vacuum (angle </a:t>
            </a:r>
            <a:r>
              <a:rPr sz="3000" spc="-15" dirty="0">
                <a:latin typeface="Calibri"/>
                <a:cs typeface="Calibri"/>
              </a:rPr>
              <a:t>between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10" dirty="0">
                <a:latin typeface="Calibri"/>
                <a:cs typeface="Calibri"/>
              </a:rPr>
              <a:t>incoming </a:t>
            </a:r>
            <a:r>
              <a:rPr sz="3000" spc="-45" dirty="0">
                <a:latin typeface="Calibri"/>
                <a:cs typeface="Calibri"/>
              </a:rPr>
              <a:t>ray </a:t>
            </a:r>
            <a:r>
              <a:rPr sz="3000" dirty="0">
                <a:latin typeface="Calibri"/>
                <a:cs typeface="Calibri"/>
              </a:rPr>
              <a:t>and the  </a:t>
            </a:r>
            <a:r>
              <a:rPr sz="3000" spc="-10" dirty="0">
                <a:latin typeface="Calibri"/>
                <a:cs typeface="Calibri"/>
              </a:rPr>
              <a:t>perpendicular </a:t>
            </a:r>
            <a:r>
              <a:rPr sz="3000" spc="-15" dirty="0">
                <a:latin typeface="Calibri"/>
                <a:cs typeface="Calibri"/>
              </a:rPr>
              <a:t>to </a:t>
            </a:r>
            <a:r>
              <a:rPr sz="3000" spc="-5" dirty="0">
                <a:latin typeface="Calibri"/>
                <a:cs typeface="Calibri"/>
              </a:rPr>
              <a:t>the </a:t>
            </a:r>
            <a:r>
              <a:rPr sz="3000" spc="-15" dirty="0">
                <a:latin typeface="Calibri"/>
                <a:cs typeface="Calibri"/>
              </a:rPr>
              <a:t>surface </a:t>
            </a:r>
            <a:r>
              <a:rPr sz="3000" dirty="0">
                <a:latin typeface="Calibri"/>
                <a:cs typeface="Calibri"/>
              </a:rPr>
              <a:t>of a </a:t>
            </a:r>
            <a:r>
              <a:rPr sz="3000" spc="-5" dirty="0">
                <a:latin typeface="Calibri"/>
                <a:cs typeface="Calibri"/>
              </a:rPr>
              <a:t>medium, </a:t>
            </a:r>
            <a:r>
              <a:rPr sz="3000" spc="-10" dirty="0">
                <a:latin typeface="Calibri"/>
                <a:cs typeface="Calibri"/>
              </a:rPr>
              <a:t>called </a:t>
            </a:r>
            <a:r>
              <a:rPr sz="3000" dirty="0">
                <a:latin typeface="Calibri"/>
                <a:cs typeface="Calibri"/>
              </a:rPr>
              <a:t>the  </a:t>
            </a:r>
            <a:r>
              <a:rPr sz="3000" spc="-5" dirty="0">
                <a:latin typeface="Calibri"/>
                <a:cs typeface="Calibri"/>
              </a:rPr>
              <a:t>normal) </a:t>
            </a:r>
            <a:r>
              <a:rPr sz="3000" dirty="0">
                <a:latin typeface="Calibri"/>
                <a:cs typeface="Calibri"/>
              </a:rPr>
              <a:t>and </a:t>
            </a:r>
            <a:r>
              <a:rPr sz="3000" spc="-5" dirty="0">
                <a:latin typeface="Cambria Math"/>
                <a:cs typeface="Cambria Math"/>
              </a:rPr>
              <a:t>𝜃𝑡 </a:t>
            </a:r>
            <a:r>
              <a:rPr sz="3000" spc="-5" dirty="0">
                <a:latin typeface="Calibri"/>
                <a:cs typeface="Calibri"/>
              </a:rPr>
              <a:t>is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5" dirty="0">
                <a:latin typeface="Calibri"/>
                <a:cs typeface="Calibri"/>
              </a:rPr>
              <a:t>angle </a:t>
            </a:r>
            <a:r>
              <a:rPr sz="3000" dirty="0">
                <a:latin typeface="Calibri"/>
                <a:cs typeface="Calibri"/>
              </a:rPr>
              <a:t>of </a:t>
            </a:r>
            <a:r>
              <a:rPr sz="3000" spc="-15" dirty="0">
                <a:latin typeface="Calibri"/>
                <a:cs typeface="Calibri"/>
              </a:rPr>
              <a:t>refraction  </a:t>
            </a:r>
            <a:r>
              <a:rPr sz="3000" spc="-5" dirty="0">
                <a:latin typeface="Calibri"/>
                <a:cs typeface="Calibri"/>
              </a:rPr>
              <a:t>(angle  </a:t>
            </a:r>
            <a:r>
              <a:rPr sz="3000" spc="-10" dirty="0">
                <a:latin typeface="Calibri"/>
                <a:cs typeface="Calibri"/>
              </a:rPr>
              <a:t>between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45" dirty="0">
                <a:latin typeface="Calibri"/>
                <a:cs typeface="Calibri"/>
              </a:rPr>
              <a:t>ray </a:t>
            </a:r>
            <a:r>
              <a:rPr sz="3000" spc="-5" dirty="0">
                <a:latin typeface="Calibri"/>
                <a:cs typeface="Calibri"/>
              </a:rPr>
              <a:t>in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10" dirty="0">
                <a:latin typeface="Calibri"/>
                <a:cs typeface="Calibri"/>
              </a:rPr>
              <a:t>medium </a:t>
            </a:r>
            <a:r>
              <a:rPr sz="3000" dirty="0">
                <a:latin typeface="Calibri"/>
                <a:cs typeface="Calibri"/>
              </a:rPr>
              <a:t>and the </a:t>
            </a:r>
            <a:r>
              <a:rPr sz="3000" spc="-5" dirty="0">
                <a:latin typeface="Calibri"/>
                <a:cs typeface="Calibri"/>
              </a:rPr>
              <a:t>normal), 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20" dirty="0">
                <a:latin typeface="Calibri"/>
                <a:cs typeface="Calibri"/>
              </a:rPr>
              <a:t>refractive </a:t>
            </a:r>
            <a:r>
              <a:rPr sz="3000" spc="-15" dirty="0">
                <a:latin typeface="Calibri"/>
                <a:cs typeface="Calibri"/>
              </a:rPr>
              <a:t>index </a:t>
            </a:r>
            <a:r>
              <a:rPr sz="3000" dirty="0">
                <a:latin typeface="Calibri"/>
                <a:cs typeface="Calibri"/>
              </a:rPr>
              <a:t>n </a:t>
            </a:r>
            <a:r>
              <a:rPr sz="3000" spc="-5" dirty="0">
                <a:latin typeface="Calibri"/>
                <a:cs typeface="Calibri"/>
              </a:rPr>
              <a:t>is </a:t>
            </a:r>
            <a:r>
              <a:rPr sz="3000" spc="-15" dirty="0">
                <a:latin typeface="Calibri"/>
                <a:cs typeface="Calibri"/>
              </a:rPr>
              <a:t>defined </a:t>
            </a:r>
            <a:r>
              <a:rPr sz="3000" spc="-5" dirty="0">
                <a:latin typeface="Calibri"/>
                <a:cs typeface="Calibri"/>
              </a:rPr>
              <a:t>the </a:t>
            </a:r>
            <a:r>
              <a:rPr sz="3000" spc="-20" dirty="0">
                <a:latin typeface="Calibri"/>
                <a:cs typeface="Calibri"/>
              </a:rPr>
              <a:t>ratio </a:t>
            </a:r>
            <a:r>
              <a:rPr sz="3000" dirty="0">
                <a:latin typeface="Calibri"/>
                <a:cs typeface="Calibri"/>
              </a:rPr>
              <a:t>of the  </a:t>
            </a:r>
            <a:r>
              <a:rPr sz="3000" spc="-5" dirty="0">
                <a:latin typeface="Calibri"/>
                <a:cs typeface="Calibri"/>
              </a:rPr>
              <a:t>speed </a:t>
            </a:r>
            <a:r>
              <a:rPr sz="3000" dirty="0">
                <a:latin typeface="Calibri"/>
                <a:cs typeface="Calibri"/>
              </a:rPr>
              <a:t>of </a:t>
            </a:r>
            <a:r>
              <a:rPr sz="3000" spc="-10" dirty="0">
                <a:latin typeface="Calibri"/>
                <a:cs typeface="Calibri"/>
              </a:rPr>
              <a:t>light </a:t>
            </a:r>
            <a:r>
              <a:rPr sz="3000" spc="-5" dirty="0">
                <a:latin typeface="Calibri"/>
                <a:cs typeface="Calibri"/>
              </a:rPr>
              <a:t>in </a:t>
            </a:r>
            <a:r>
              <a:rPr sz="3000" dirty="0">
                <a:latin typeface="Calibri"/>
                <a:cs typeface="Calibri"/>
              </a:rPr>
              <a:t>a </a:t>
            </a:r>
            <a:r>
              <a:rPr sz="3000" spc="-10" dirty="0">
                <a:latin typeface="Calibri"/>
                <a:cs typeface="Calibri"/>
              </a:rPr>
              <a:t>vacuum </a:t>
            </a:r>
            <a:r>
              <a:rPr sz="3000" dirty="0">
                <a:latin typeface="Calibri"/>
                <a:cs typeface="Calibri"/>
              </a:rPr>
              <a:t>c </a:t>
            </a:r>
            <a:r>
              <a:rPr sz="3000" spc="-15" dirty="0">
                <a:latin typeface="Calibri"/>
                <a:cs typeface="Calibri"/>
              </a:rPr>
              <a:t>to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5" dirty="0">
                <a:latin typeface="Calibri"/>
                <a:cs typeface="Calibri"/>
              </a:rPr>
              <a:t>speed </a:t>
            </a:r>
            <a:r>
              <a:rPr sz="3000" dirty="0">
                <a:latin typeface="Calibri"/>
                <a:cs typeface="Calibri"/>
              </a:rPr>
              <a:t>of </a:t>
            </a:r>
            <a:r>
              <a:rPr sz="3000" spc="-10" dirty="0">
                <a:latin typeface="Calibri"/>
                <a:cs typeface="Calibri"/>
              </a:rPr>
              <a:t>light  through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10" dirty="0">
                <a:latin typeface="Calibri"/>
                <a:cs typeface="Calibri"/>
              </a:rPr>
              <a:t>material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spc="-120" dirty="0">
                <a:latin typeface="Calibri"/>
                <a:cs typeface="Calibri"/>
              </a:rPr>
              <a:t>v.</a:t>
            </a:r>
            <a:endParaRPr sz="3000">
              <a:latin typeface="Calibri"/>
              <a:cs typeface="Calibri"/>
            </a:endParaRPr>
          </a:p>
          <a:p>
            <a:pPr marL="440690" indent="-427990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440690" algn="l"/>
                <a:tab pos="441325" algn="l"/>
              </a:tabLst>
            </a:pPr>
            <a:r>
              <a:rPr sz="3000" dirty="0">
                <a:latin typeface="Cambria Math"/>
                <a:cs typeface="Cambria Math"/>
              </a:rPr>
              <a:t>𝑛 </a:t>
            </a:r>
            <a:r>
              <a:rPr sz="3000" dirty="0">
                <a:latin typeface="Calibri"/>
                <a:cs typeface="Calibri"/>
              </a:rPr>
              <a:t>= </a:t>
            </a:r>
            <a:r>
              <a:rPr sz="3000" dirty="0">
                <a:latin typeface="Cambria Math"/>
                <a:cs typeface="Cambria Math"/>
              </a:rPr>
              <a:t>𝑐</a:t>
            </a:r>
            <a:r>
              <a:rPr sz="3000" spc="25" dirty="0">
                <a:latin typeface="Cambria Math"/>
                <a:cs typeface="Cambria Math"/>
              </a:rPr>
              <a:t> </a:t>
            </a:r>
            <a:r>
              <a:rPr sz="3000" spc="5" dirty="0">
                <a:latin typeface="Calibri"/>
                <a:cs typeface="Calibri"/>
              </a:rPr>
              <a:t>/v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700"/>
            <a:ext cx="8229600" cy="879087"/>
          </a:xfrm>
          <a:prstGeom prst="rect">
            <a:avLst/>
          </a:prstGeom>
          <a:ln w="9525">
            <a:solidFill>
              <a:srgbClr val="97B853"/>
            </a:solidFill>
          </a:ln>
        </p:spPr>
        <p:txBody>
          <a:bodyPr vert="horz" wrap="square" lIns="0" tIns="200025" rIns="0" bIns="0" rtlCol="0">
            <a:spAutoFit/>
          </a:bodyPr>
          <a:lstStyle/>
          <a:p>
            <a:pPr marL="683260">
              <a:lnSpc>
                <a:spcPct val="100000"/>
              </a:lnSpc>
              <a:spcBef>
                <a:spcPts val="1575"/>
              </a:spcBef>
            </a:pPr>
            <a:r>
              <a:rPr lang="en-US" spc="-15" dirty="0" smtClean="0"/>
              <a:t>Lecture Two (Refractive Index)</a:t>
            </a:r>
            <a:endParaRPr spc="-15" dirty="0"/>
          </a:p>
        </p:txBody>
      </p:sp>
      <p:sp>
        <p:nvSpPr>
          <p:cNvPr id="3" name="object 3"/>
          <p:cNvSpPr/>
          <p:nvPr/>
        </p:nvSpPr>
        <p:spPr>
          <a:xfrm>
            <a:off x="395541" y="2060790"/>
            <a:ext cx="3816477" cy="41045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427982" y="2348826"/>
            <a:ext cx="4176521" cy="36724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700"/>
            <a:ext cx="8229600" cy="879087"/>
          </a:xfrm>
          <a:prstGeom prst="rect">
            <a:avLst/>
          </a:prstGeom>
          <a:ln w="9525">
            <a:solidFill>
              <a:srgbClr val="97B853"/>
            </a:solidFill>
          </a:ln>
        </p:spPr>
        <p:txBody>
          <a:bodyPr vert="horz" wrap="square" lIns="0" tIns="200025" rIns="0" bIns="0" rtlCol="0">
            <a:spAutoFit/>
          </a:bodyPr>
          <a:lstStyle/>
          <a:p>
            <a:pPr marL="683260">
              <a:lnSpc>
                <a:spcPct val="100000"/>
              </a:lnSpc>
              <a:spcBef>
                <a:spcPts val="1575"/>
              </a:spcBef>
            </a:pPr>
            <a:r>
              <a:rPr lang="en-US" spc="-15" dirty="0" smtClean="0"/>
              <a:t>Lecture Two (Refractive Index)</a:t>
            </a:r>
            <a:endParaRPr spc="-15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647266"/>
            <a:ext cx="7752080" cy="24212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Optical Path Length</a:t>
            </a:r>
            <a:r>
              <a:rPr sz="3200" b="1" u="heavy" spc="-8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:-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14999"/>
              </a:lnSpc>
              <a:spcBef>
                <a:spcPts val="1764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Times New Roman"/>
                <a:cs typeface="Times New Roman"/>
              </a:rPr>
              <a:t>Suppose that the light has a distance QR in  vacuum at the t time, in </a:t>
            </a:r>
            <a:r>
              <a:rPr sz="3200" spc="-5" dirty="0">
                <a:latin typeface="Times New Roman"/>
                <a:cs typeface="Times New Roman"/>
              </a:rPr>
              <a:t>the </a:t>
            </a:r>
            <a:r>
              <a:rPr sz="3200" dirty="0">
                <a:latin typeface="Times New Roman"/>
                <a:cs typeface="Times New Roman"/>
              </a:rPr>
              <a:t>same </a:t>
            </a:r>
            <a:r>
              <a:rPr sz="3200" spc="-5" dirty="0">
                <a:latin typeface="Times New Roman"/>
                <a:cs typeface="Times New Roman"/>
              </a:rPr>
              <a:t>time </a:t>
            </a:r>
            <a:r>
              <a:rPr sz="3200" dirty="0">
                <a:latin typeface="Times New Roman"/>
                <a:cs typeface="Times New Roman"/>
              </a:rPr>
              <a:t>(t )</a:t>
            </a:r>
            <a:r>
              <a:rPr sz="3200" spc="-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  light has a distance PS in the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material.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19364" y="5616483"/>
            <a:ext cx="2585720" cy="0"/>
          </a:xfrm>
          <a:custGeom>
            <a:avLst/>
            <a:gdLst/>
            <a:ahLst/>
            <a:cxnLst/>
            <a:rect l="l" t="t" r="r" b="b"/>
            <a:pathLst>
              <a:path w="2585720">
                <a:moveTo>
                  <a:pt x="0" y="0"/>
                </a:moveTo>
                <a:lnTo>
                  <a:pt x="2585539" y="0"/>
                </a:lnTo>
              </a:path>
            </a:pathLst>
          </a:custGeom>
          <a:ln w="2204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05521" y="5616483"/>
            <a:ext cx="133985" cy="143510"/>
          </a:xfrm>
          <a:custGeom>
            <a:avLst/>
            <a:gdLst/>
            <a:ahLst/>
            <a:cxnLst/>
            <a:rect l="l" t="t" r="r" b="b"/>
            <a:pathLst>
              <a:path w="133984" h="143510">
                <a:moveTo>
                  <a:pt x="0" y="0"/>
                </a:moveTo>
                <a:lnTo>
                  <a:pt x="133376" y="143266"/>
                </a:lnTo>
              </a:path>
            </a:pathLst>
          </a:custGeom>
          <a:ln w="11773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34167" y="5616483"/>
            <a:ext cx="153035" cy="143510"/>
          </a:xfrm>
          <a:custGeom>
            <a:avLst/>
            <a:gdLst/>
            <a:ahLst/>
            <a:cxnLst/>
            <a:rect l="l" t="t" r="r" b="b"/>
            <a:pathLst>
              <a:path w="153034" h="143510">
                <a:moveTo>
                  <a:pt x="0" y="0"/>
                </a:moveTo>
                <a:lnTo>
                  <a:pt x="152431" y="143266"/>
                </a:lnTo>
              </a:path>
            </a:pathLst>
          </a:custGeom>
          <a:ln w="11679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477967" y="5616483"/>
            <a:ext cx="172085" cy="143510"/>
          </a:xfrm>
          <a:custGeom>
            <a:avLst/>
            <a:gdLst/>
            <a:ahLst/>
            <a:cxnLst/>
            <a:rect l="l" t="t" r="r" b="b"/>
            <a:pathLst>
              <a:path w="172085" h="143510">
                <a:moveTo>
                  <a:pt x="0" y="0"/>
                </a:moveTo>
                <a:lnTo>
                  <a:pt x="171485" y="143266"/>
                </a:lnTo>
              </a:path>
            </a:pathLst>
          </a:custGeom>
          <a:ln w="1159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167143" y="5616483"/>
            <a:ext cx="180975" cy="143510"/>
          </a:xfrm>
          <a:custGeom>
            <a:avLst/>
            <a:gdLst/>
            <a:ahLst/>
            <a:cxnLst/>
            <a:rect l="l" t="t" r="r" b="b"/>
            <a:pathLst>
              <a:path w="180975" h="143510">
                <a:moveTo>
                  <a:pt x="0" y="0"/>
                </a:moveTo>
                <a:lnTo>
                  <a:pt x="180598" y="143266"/>
                </a:lnTo>
              </a:path>
            </a:pathLst>
          </a:custGeom>
          <a:ln w="11563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04904" y="5616483"/>
            <a:ext cx="134620" cy="92710"/>
          </a:xfrm>
          <a:custGeom>
            <a:avLst/>
            <a:gdLst/>
            <a:ahLst/>
            <a:cxnLst/>
            <a:rect l="l" t="t" r="r" b="b"/>
            <a:pathLst>
              <a:path w="134620" h="92710">
                <a:moveTo>
                  <a:pt x="0" y="0"/>
                </a:moveTo>
                <a:lnTo>
                  <a:pt x="134206" y="92572"/>
                </a:lnTo>
              </a:path>
            </a:pathLst>
          </a:custGeom>
          <a:ln w="11473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212786" y="4598055"/>
            <a:ext cx="545465" cy="1018540"/>
          </a:xfrm>
          <a:custGeom>
            <a:avLst/>
            <a:gdLst/>
            <a:ahLst/>
            <a:cxnLst/>
            <a:rect l="l" t="t" r="r" b="b"/>
            <a:pathLst>
              <a:path w="545464" h="1018539">
                <a:moveTo>
                  <a:pt x="432011" y="938125"/>
                </a:moveTo>
                <a:lnTo>
                  <a:pt x="426842" y="938919"/>
                </a:lnTo>
                <a:lnTo>
                  <a:pt x="421573" y="945546"/>
                </a:lnTo>
                <a:lnTo>
                  <a:pt x="422484" y="950130"/>
                </a:lnTo>
                <a:lnTo>
                  <a:pt x="531953" y="1018458"/>
                </a:lnTo>
                <a:lnTo>
                  <a:pt x="533089" y="1008275"/>
                </a:lnTo>
                <a:lnTo>
                  <a:pt x="517572" y="1008275"/>
                </a:lnTo>
                <a:lnTo>
                  <a:pt x="504797" y="983542"/>
                </a:lnTo>
                <a:lnTo>
                  <a:pt x="432011" y="938125"/>
                </a:lnTo>
                <a:close/>
              </a:path>
              <a:path w="545464" h="1018539">
                <a:moveTo>
                  <a:pt x="504797" y="983542"/>
                </a:moveTo>
                <a:lnTo>
                  <a:pt x="517572" y="1008275"/>
                </a:lnTo>
                <a:lnTo>
                  <a:pt x="526900" y="1004484"/>
                </a:lnTo>
                <a:lnTo>
                  <a:pt x="516859" y="1004484"/>
                </a:lnTo>
                <a:lnTo>
                  <a:pt x="518258" y="991941"/>
                </a:lnTo>
                <a:lnTo>
                  <a:pt x="504797" y="983542"/>
                </a:lnTo>
                <a:close/>
              </a:path>
              <a:path w="545464" h="1018539">
                <a:moveTo>
                  <a:pt x="532699" y="895924"/>
                </a:moveTo>
                <a:lnTo>
                  <a:pt x="528640" y="898863"/>
                </a:lnTo>
                <a:lnTo>
                  <a:pt x="519878" y="977419"/>
                </a:lnTo>
                <a:lnTo>
                  <a:pt x="532649" y="1002147"/>
                </a:lnTo>
                <a:lnTo>
                  <a:pt x="517572" y="1008275"/>
                </a:lnTo>
                <a:lnTo>
                  <a:pt x="533089" y="1008275"/>
                </a:lnTo>
                <a:lnTo>
                  <a:pt x="545125" y="900318"/>
                </a:lnTo>
                <a:lnTo>
                  <a:pt x="541795" y="896718"/>
                </a:lnTo>
                <a:lnTo>
                  <a:pt x="532699" y="895924"/>
                </a:lnTo>
                <a:close/>
              </a:path>
              <a:path w="545464" h="1018539">
                <a:moveTo>
                  <a:pt x="518258" y="991941"/>
                </a:moveTo>
                <a:lnTo>
                  <a:pt x="516859" y="1004484"/>
                </a:lnTo>
                <a:lnTo>
                  <a:pt x="529882" y="999194"/>
                </a:lnTo>
                <a:lnTo>
                  <a:pt x="518258" y="991941"/>
                </a:lnTo>
                <a:close/>
              </a:path>
              <a:path w="545464" h="1018539">
                <a:moveTo>
                  <a:pt x="519878" y="977419"/>
                </a:moveTo>
                <a:lnTo>
                  <a:pt x="518258" y="991941"/>
                </a:lnTo>
                <a:lnTo>
                  <a:pt x="529882" y="999194"/>
                </a:lnTo>
                <a:lnTo>
                  <a:pt x="516859" y="1004484"/>
                </a:lnTo>
                <a:lnTo>
                  <a:pt x="526900" y="1004484"/>
                </a:lnTo>
                <a:lnTo>
                  <a:pt x="532649" y="1002147"/>
                </a:lnTo>
                <a:lnTo>
                  <a:pt x="519878" y="977419"/>
                </a:lnTo>
                <a:close/>
              </a:path>
              <a:path w="545464" h="1018539">
                <a:moveTo>
                  <a:pt x="15077" y="0"/>
                </a:moveTo>
                <a:lnTo>
                  <a:pt x="0" y="6171"/>
                </a:lnTo>
                <a:lnTo>
                  <a:pt x="504797" y="983542"/>
                </a:lnTo>
                <a:lnTo>
                  <a:pt x="518258" y="991941"/>
                </a:lnTo>
                <a:lnTo>
                  <a:pt x="519878" y="977419"/>
                </a:lnTo>
                <a:lnTo>
                  <a:pt x="150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224154" y="4420551"/>
            <a:ext cx="570865" cy="1195705"/>
          </a:xfrm>
          <a:custGeom>
            <a:avLst/>
            <a:gdLst/>
            <a:ahLst/>
            <a:cxnLst/>
            <a:rect l="l" t="t" r="r" b="b"/>
            <a:pathLst>
              <a:path w="570864" h="1195704">
                <a:moveTo>
                  <a:pt x="455373" y="1110942"/>
                </a:moveTo>
                <a:lnTo>
                  <a:pt x="450237" y="1111530"/>
                </a:lnTo>
                <a:lnTo>
                  <a:pt x="444603" y="1117951"/>
                </a:lnTo>
                <a:lnTo>
                  <a:pt x="445266" y="1122565"/>
                </a:lnTo>
                <a:lnTo>
                  <a:pt x="551140" y="1195227"/>
                </a:lnTo>
                <a:lnTo>
                  <a:pt x="552899" y="1184471"/>
                </a:lnTo>
                <a:lnTo>
                  <a:pt x="537388" y="1184471"/>
                </a:lnTo>
                <a:lnTo>
                  <a:pt x="525910" y="1159292"/>
                </a:lnTo>
                <a:lnTo>
                  <a:pt x="455373" y="1110942"/>
                </a:lnTo>
                <a:close/>
              </a:path>
              <a:path w="570864" h="1195704">
                <a:moveTo>
                  <a:pt x="525910" y="1159292"/>
                </a:moveTo>
                <a:lnTo>
                  <a:pt x="537388" y="1184471"/>
                </a:lnTo>
                <a:lnTo>
                  <a:pt x="547956" y="1180650"/>
                </a:lnTo>
                <a:lnTo>
                  <a:pt x="536725" y="1180650"/>
                </a:lnTo>
                <a:lnTo>
                  <a:pt x="538782" y="1168115"/>
                </a:lnTo>
                <a:lnTo>
                  <a:pt x="525910" y="1159292"/>
                </a:lnTo>
                <a:close/>
              </a:path>
              <a:path w="570864" h="1195704">
                <a:moveTo>
                  <a:pt x="558099" y="1072840"/>
                </a:moveTo>
                <a:lnTo>
                  <a:pt x="553956" y="1075632"/>
                </a:lnTo>
                <a:lnTo>
                  <a:pt x="541140" y="1153744"/>
                </a:lnTo>
                <a:lnTo>
                  <a:pt x="552631" y="1178961"/>
                </a:lnTo>
                <a:lnTo>
                  <a:pt x="537388" y="1184471"/>
                </a:lnTo>
                <a:lnTo>
                  <a:pt x="552899" y="1184471"/>
                </a:lnTo>
                <a:lnTo>
                  <a:pt x="570359" y="1077733"/>
                </a:lnTo>
                <a:lnTo>
                  <a:pt x="567211" y="1074001"/>
                </a:lnTo>
                <a:lnTo>
                  <a:pt x="558099" y="1072840"/>
                </a:lnTo>
                <a:close/>
              </a:path>
              <a:path w="570864" h="1195704">
                <a:moveTo>
                  <a:pt x="538782" y="1168115"/>
                </a:moveTo>
                <a:lnTo>
                  <a:pt x="536725" y="1180650"/>
                </a:lnTo>
                <a:lnTo>
                  <a:pt x="550146" y="1175904"/>
                </a:lnTo>
                <a:lnTo>
                  <a:pt x="538782" y="1168115"/>
                </a:lnTo>
                <a:close/>
              </a:path>
              <a:path w="570864" h="1195704">
                <a:moveTo>
                  <a:pt x="541140" y="1153744"/>
                </a:moveTo>
                <a:lnTo>
                  <a:pt x="538782" y="1168115"/>
                </a:lnTo>
                <a:lnTo>
                  <a:pt x="550146" y="1175904"/>
                </a:lnTo>
                <a:lnTo>
                  <a:pt x="536725" y="1180650"/>
                </a:lnTo>
                <a:lnTo>
                  <a:pt x="547956" y="1180650"/>
                </a:lnTo>
                <a:lnTo>
                  <a:pt x="552631" y="1178961"/>
                </a:lnTo>
                <a:lnTo>
                  <a:pt x="541140" y="1153744"/>
                </a:lnTo>
                <a:close/>
              </a:path>
              <a:path w="570864" h="1195704">
                <a:moveTo>
                  <a:pt x="15375" y="0"/>
                </a:moveTo>
                <a:lnTo>
                  <a:pt x="0" y="5583"/>
                </a:lnTo>
                <a:lnTo>
                  <a:pt x="525910" y="1159292"/>
                </a:lnTo>
                <a:lnTo>
                  <a:pt x="538782" y="1168115"/>
                </a:lnTo>
                <a:lnTo>
                  <a:pt x="541140" y="1153744"/>
                </a:lnTo>
                <a:lnTo>
                  <a:pt x="153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744723" y="5041212"/>
            <a:ext cx="763905" cy="575310"/>
          </a:xfrm>
          <a:custGeom>
            <a:avLst/>
            <a:gdLst/>
            <a:ahLst/>
            <a:cxnLst/>
            <a:rect l="l" t="t" r="r" b="b"/>
            <a:pathLst>
              <a:path w="763905" h="575310">
                <a:moveTo>
                  <a:pt x="0" y="575271"/>
                </a:moveTo>
                <a:lnTo>
                  <a:pt x="763815" y="0"/>
                </a:lnTo>
              </a:path>
            </a:pathLst>
          </a:custGeom>
          <a:ln w="115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739653" y="5611326"/>
            <a:ext cx="664210" cy="597535"/>
          </a:xfrm>
          <a:custGeom>
            <a:avLst/>
            <a:gdLst/>
            <a:ahLst/>
            <a:cxnLst/>
            <a:rect l="l" t="t" r="r" b="b"/>
            <a:pathLst>
              <a:path w="664210" h="597535">
                <a:moveTo>
                  <a:pt x="538846" y="552098"/>
                </a:moveTo>
                <a:lnTo>
                  <a:pt x="534289" y="554405"/>
                </a:lnTo>
                <a:lnTo>
                  <a:pt x="531887" y="562237"/>
                </a:lnTo>
                <a:lnTo>
                  <a:pt x="534505" y="566278"/>
                </a:lnTo>
                <a:lnTo>
                  <a:pt x="663707" y="597356"/>
                </a:lnTo>
                <a:lnTo>
                  <a:pt x="662202" y="592125"/>
                </a:lnTo>
                <a:lnTo>
                  <a:pt x="646261" y="592125"/>
                </a:lnTo>
                <a:lnTo>
                  <a:pt x="624746" y="572756"/>
                </a:lnTo>
                <a:lnTo>
                  <a:pt x="538846" y="552098"/>
                </a:lnTo>
                <a:close/>
              </a:path>
              <a:path w="664210" h="597535">
                <a:moveTo>
                  <a:pt x="624746" y="572756"/>
                </a:moveTo>
                <a:lnTo>
                  <a:pt x="646261" y="592125"/>
                </a:lnTo>
                <a:lnTo>
                  <a:pt x="650097" y="588775"/>
                </a:lnTo>
                <a:lnTo>
                  <a:pt x="644140" y="588775"/>
                </a:lnTo>
                <a:lnTo>
                  <a:pt x="640629" y="576575"/>
                </a:lnTo>
                <a:lnTo>
                  <a:pt x="624746" y="572756"/>
                </a:lnTo>
                <a:close/>
              </a:path>
              <a:path w="664210" h="597535">
                <a:moveTo>
                  <a:pt x="626096" y="479936"/>
                </a:moveTo>
                <a:lnTo>
                  <a:pt x="617232" y="481949"/>
                </a:lnTo>
                <a:lnTo>
                  <a:pt x="614548" y="485946"/>
                </a:lnTo>
                <a:lnTo>
                  <a:pt x="636562" y="562444"/>
                </a:lnTo>
                <a:lnTo>
                  <a:pt x="658074" y="581810"/>
                </a:lnTo>
                <a:lnTo>
                  <a:pt x="646261" y="592125"/>
                </a:lnTo>
                <a:lnTo>
                  <a:pt x="662202" y="592125"/>
                </a:lnTo>
                <a:lnTo>
                  <a:pt x="630603" y="482316"/>
                </a:lnTo>
                <a:lnTo>
                  <a:pt x="626096" y="479936"/>
                </a:lnTo>
                <a:close/>
              </a:path>
              <a:path w="664210" h="597535">
                <a:moveTo>
                  <a:pt x="640629" y="576575"/>
                </a:moveTo>
                <a:lnTo>
                  <a:pt x="644140" y="588775"/>
                </a:lnTo>
                <a:lnTo>
                  <a:pt x="654329" y="579870"/>
                </a:lnTo>
                <a:lnTo>
                  <a:pt x="640629" y="576575"/>
                </a:lnTo>
                <a:close/>
              </a:path>
              <a:path w="664210" h="597535">
                <a:moveTo>
                  <a:pt x="636562" y="562444"/>
                </a:moveTo>
                <a:lnTo>
                  <a:pt x="640629" y="576575"/>
                </a:lnTo>
                <a:lnTo>
                  <a:pt x="654329" y="579870"/>
                </a:lnTo>
                <a:lnTo>
                  <a:pt x="644140" y="588775"/>
                </a:lnTo>
                <a:lnTo>
                  <a:pt x="650097" y="588775"/>
                </a:lnTo>
                <a:lnTo>
                  <a:pt x="658074" y="581810"/>
                </a:lnTo>
                <a:lnTo>
                  <a:pt x="636562" y="562444"/>
                </a:lnTo>
                <a:close/>
              </a:path>
              <a:path w="664210" h="597535">
                <a:moveTo>
                  <a:pt x="11796" y="0"/>
                </a:moveTo>
                <a:lnTo>
                  <a:pt x="0" y="10315"/>
                </a:lnTo>
                <a:lnTo>
                  <a:pt x="624746" y="572756"/>
                </a:lnTo>
                <a:lnTo>
                  <a:pt x="640629" y="576575"/>
                </a:lnTo>
                <a:lnTo>
                  <a:pt x="636562" y="562444"/>
                </a:lnTo>
                <a:lnTo>
                  <a:pt x="1179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769827" y="5610209"/>
            <a:ext cx="577215" cy="446405"/>
          </a:xfrm>
          <a:custGeom>
            <a:avLst/>
            <a:gdLst/>
            <a:ahLst/>
            <a:cxnLst/>
            <a:rect l="l" t="t" r="r" b="b"/>
            <a:pathLst>
              <a:path w="577214" h="446404">
                <a:moveTo>
                  <a:pt x="448679" y="409801"/>
                </a:moveTo>
                <a:lnTo>
                  <a:pt x="444371" y="412417"/>
                </a:lnTo>
                <a:lnTo>
                  <a:pt x="442714" y="420381"/>
                </a:lnTo>
                <a:lnTo>
                  <a:pt x="445531" y="424231"/>
                </a:lnTo>
                <a:lnTo>
                  <a:pt x="577086" y="446375"/>
                </a:lnTo>
                <a:lnTo>
                  <a:pt x="575556" y="442363"/>
                </a:lnTo>
                <a:lnTo>
                  <a:pt x="559192" y="442363"/>
                </a:lnTo>
                <a:lnTo>
                  <a:pt x="536029" y="424498"/>
                </a:lnTo>
                <a:lnTo>
                  <a:pt x="448679" y="409801"/>
                </a:lnTo>
                <a:close/>
              </a:path>
              <a:path w="577214" h="446404">
                <a:moveTo>
                  <a:pt x="536029" y="424498"/>
                </a:moveTo>
                <a:lnTo>
                  <a:pt x="559192" y="442363"/>
                </a:lnTo>
                <a:lnTo>
                  <a:pt x="562335" y="439175"/>
                </a:lnTo>
                <a:lnTo>
                  <a:pt x="556873" y="439175"/>
                </a:lnTo>
                <a:lnTo>
                  <a:pt x="552309" y="427238"/>
                </a:lnTo>
                <a:lnTo>
                  <a:pt x="536029" y="424498"/>
                </a:lnTo>
                <a:close/>
              </a:path>
              <a:path w="577214" h="446404">
                <a:moveTo>
                  <a:pt x="529369" y="331894"/>
                </a:moveTo>
                <a:lnTo>
                  <a:pt x="520753" y="334495"/>
                </a:lnTo>
                <a:lnTo>
                  <a:pt x="518433" y="338668"/>
                </a:lnTo>
                <a:lnTo>
                  <a:pt x="519924" y="342517"/>
                </a:lnTo>
                <a:lnTo>
                  <a:pt x="547046" y="413468"/>
                </a:lnTo>
                <a:lnTo>
                  <a:pt x="570127" y="431269"/>
                </a:lnTo>
                <a:lnTo>
                  <a:pt x="559192" y="442363"/>
                </a:lnTo>
                <a:lnTo>
                  <a:pt x="575556" y="442363"/>
                </a:lnTo>
                <a:lnTo>
                  <a:pt x="535665" y="337801"/>
                </a:lnTo>
                <a:lnTo>
                  <a:pt x="534173" y="333951"/>
                </a:lnTo>
                <a:lnTo>
                  <a:pt x="529369" y="331894"/>
                </a:lnTo>
                <a:close/>
              </a:path>
              <a:path w="577214" h="446404">
                <a:moveTo>
                  <a:pt x="552309" y="427238"/>
                </a:moveTo>
                <a:lnTo>
                  <a:pt x="556873" y="439175"/>
                </a:lnTo>
                <a:lnTo>
                  <a:pt x="566317" y="429594"/>
                </a:lnTo>
                <a:lnTo>
                  <a:pt x="552309" y="427238"/>
                </a:lnTo>
                <a:close/>
              </a:path>
              <a:path w="577214" h="446404">
                <a:moveTo>
                  <a:pt x="547046" y="413468"/>
                </a:moveTo>
                <a:lnTo>
                  <a:pt x="552309" y="427238"/>
                </a:lnTo>
                <a:lnTo>
                  <a:pt x="566317" y="429594"/>
                </a:lnTo>
                <a:lnTo>
                  <a:pt x="556873" y="439175"/>
                </a:lnTo>
                <a:lnTo>
                  <a:pt x="562335" y="439175"/>
                </a:lnTo>
                <a:lnTo>
                  <a:pt x="570127" y="431269"/>
                </a:lnTo>
                <a:lnTo>
                  <a:pt x="547046" y="413468"/>
                </a:lnTo>
                <a:close/>
              </a:path>
              <a:path w="577214" h="446404">
                <a:moveTo>
                  <a:pt x="10935" y="0"/>
                </a:moveTo>
                <a:lnTo>
                  <a:pt x="0" y="11079"/>
                </a:lnTo>
                <a:lnTo>
                  <a:pt x="536029" y="424498"/>
                </a:lnTo>
                <a:lnTo>
                  <a:pt x="552309" y="427238"/>
                </a:lnTo>
                <a:lnTo>
                  <a:pt x="547046" y="413468"/>
                </a:lnTo>
                <a:lnTo>
                  <a:pt x="1093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986017" y="5826517"/>
            <a:ext cx="97314" cy="832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483795" y="5007948"/>
            <a:ext cx="90081" cy="8342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749722" y="5591301"/>
            <a:ext cx="90081" cy="8342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710038" y="5558240"/>
            <a:ext cx="90081" cy="8342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609608" y="4801699"/>
            <a:ext cx="314804" cy="31371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2722001" y="4836828"/>
            <a:ext cx="148590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spc="125" dirty="0">
                <a:latin typeface="Calibri"/>
                <a:cs typeface="Calibri"/>
              </a:rPr>
              <a:t>Q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827320" y="5293171"/>
            <a:ext cx="278353" cy="22393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2934743" y="5272712"/>
            <a:ext cx="125095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spc="100" dirty="0">
                <a:latin typeface="Calibri"/>
                <a:cs typeface="Calibri"/>
              </a:rPr>
              <a:t>R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286599" y="5294684"/>
            <a:ext cx="304863" cy="27771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1397402" y="5330901"/>
            <a:ext cx="120014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spc="95" dirty="0">
                <a:latin typeface="Calibri"/>
                <a:cs typeface="Calibri"/>
              </a:rPr>
              <a:t>P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726497" y="5844976"/>
            <a:ext cx="276696" cy="36294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1836803" y="5880692"/>
            <a:ext cx="109855" cy="22097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250" spc="85" dirty="0">
                <a:latin typeface="Calibri"/>
                <a:cs typeface="Calibri"/>
              </a:rPr>
              <a:t>S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171286" y="4529669"/>
            <a:ext cx="1546851" cy="53074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3278708" y="4506389"/>
            <a:ext cx="1224280" cy="22097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250" spc="90" dirty="0">
                <a:latin typeface="Calibri"/>
                <a:cs typeface="Calibri"/>
              </a:rPr>
              <a:t>Speed </a:t>
            </a:r>
            <a:r>
              <a:rPr sz="1250" spc="80" dirty="0">
                <a:latin typeface="Calibri"/>
                <a:cs typeface="Calibri"/>
              </a:rPr>
              <a:t>of </a:t>
            </a:r>
            <a:r>
              <a:rPr sz="1250" spc="65" dirty="0">
                <a:latin typeface="Calibri"/>
                <a:cs typeface="Calibri"/>
              </a:rPr>
              <a:t>light</a:t>
            </a:r>
            <a:r>
              <a:rPr sz="1250" spc="-130" dirty="0">
                <a:latin typeface="Calibri"/>
                <a:cs typeface="Calibri"/>
              </a:rPr>
              <a:t> </a:t>
            </a:r>
            <a:r>
              <a:rPr sz="1250" spc="70" dirty="0">
                <a:latin typeface="Calibri"/>
                <a:cs typeface="Calibri"/>
              </a:rPr>
              <a:t>in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278708" y="4736262"/>
            <a:ext cx="899160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spc="85" dirty="0">
                <a:latin typeface="Calibri"/>
                <a:cs typeface="Calibri"/>
              </a:rPr>
              <a:t>the</a:t>
            </a:r>
            <a:r>
              <a:rPr sz="1250" spc="-25" dirty="0">
                <a:latin typeface="Calibri"/>
                <a:cs typeface="Calibri"/>
              </a:rPr>
              <a:t> </a:t>
            </a:r>
            <a:r>
              <a:rPr sz="1250" spc="95" dirty="0">
                <a:latin typeface="Calibri"/>
                <a:cs typeface="Calibri"/>
              </a:rPr>
              <a:t>vacuum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791617" y="5816859"/>
            <a:ext cx="1260544" cy="546618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3899371" y="5761140"/>
            <a:ext cx="1043940" cy="48196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sz="1250" spc="90" dirty="0">
                <a:latin typeface="Calibri"/>
                <a:cs typeface="Calibri"/>
              </a:rPr>
              <a:t>Speed </a:t>
            </a:r>
            <a:r>
              <a:rPr sz="1250" spc="80" dirty="0">
                <a:latin typeface="Calibri"/>
                <a:cs typeface="Calibri"/>
              </a:rPr>
              <a:t>of</a:t>
            </a:r>
            <a:r>
              <a:rPr sz="1250" spc="-95" dirty="0">
                <a:latin typeface="Calibri"/>
                <a:cs typeface="Calibri"/>
              </a:rPr>
              <a:t> </a:t>
            </a:r>
            <a:r>
              <a:rPr sz="1250" spc="65" dirty="0">
                <a:latin typeface="Calibri"/>
                <a:cs typeface="Calibri"/>
              </a:rPr>
              <a:t>light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1250" spc="70" dirty="0">
                <a:latin typeface="Calibri"/>
                <a:cs typeface="Calibri"/>
              </a:rPr>
              <a:t>in</a:t>
            </a:r>
            <a:r>
              <a:rPr sz="1250" spc="20" dirty="0">
                <a:latin typeface="Calibri"/>
                <a:cs typeface="Calibri"/>
              </a:rPr>
              <a:t> </a:t>
            </a:r>
            <a:r>
              <a:rPr sz="1250" spc="80" dirty="0">
                <a:latin typeface="Calibri"/>
                <a:cs typeface="Calibri"/>
              </a:rPr>
              <a:t>material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3243359" y="4955414"/>
            <a:ext cx="561975" cy="615950"/>
          </a:xfrm>
          <a:custGeom>
            <a:avLst/>
            <a:gdLst/>
            <a:ahLst/>
            <a:cxnLst/>
            <a:rect l="l" t="t" r="r" b="b"/>
            <a:pathLst>
              <a:path w="561975" h="615950">
                <a:moveTo>
                  <a:pt x="0" y="0"/>
                </a:moveTo>
                <a:lnTo>
                  <a:pt x="74651" y="1485"/>
                </a:lnTo>
                <a:lnTo>
                  <a:pt x="141735" y="5675"/>
                </a:lnTo>
                <a:lnTo>
                  <a:pt x="198575" y="12174"/>
                </a:lnTo>
                <a:lnTo>
                  <a:pt x="242491" y="20582"/>
                </a:lnTo>
                <a:lnTo>
                  <a:pt x="280838" y="41540"/>
                </a:lnTo>
                <a:lnTo>
                  <a:pt x="280838" y="266373"/>
                </a:lnTo>
                <a:lnTo>
                  <a:pt x="290872" y="277406"/>
                </a:lnTo>
                <a:lnTo>
                  <a:pt x="363102" y="295717"/>
                </a:lnTo>
                <a:lnTo>
                  <a:pt x="419942" y="302205"/>
                </a:lnTo>
                <a:lnTo>
                  <a:pt x="487026" y="306387"/>
                </a:lnTo>
                <a:lnTo>
                  <a:pt x="561677" y="307869"/>
                </a:lnTo>
                <a:lnTo>
                  <a:pt x="487026" y="309352"/>
                </a:lnTo>
                <a:lnTo>
                  <a:pt x="419942" y="313537"/>
                </a:lnTo>
                <a:lnTo>
                  <a:pt x="363102" y="320028"/>
                </a:lnTo>
                <a:lnTo>
                  <a:pt x="319186" y="328430"/>
                </a:lnTo>
                <a:lnTo>
                  <a:pt x="280838" y="349380"/>
                </a:lnTo>
                <a:lnTo>
                  <a:pt x="280838" y="574213"/>
                </a:lnTo>
                <a:lnTo>
                  <a:pt x="270805" y="585246"/>
                </a:lnTo>
                <a:lnTo>
                  <a:pt x="242491" y="595159"/>
                </a:lnTo>
                <a:lnTo>
                  <a:pt x="198575" y="603557"/>
                </a:lnTo>
                <a:lnTo>
                  <a:pt x="141735" y="610045"/>
                </a:lnTo>
                <a:lnTo>
                  <a:pt x="74651" y="614227"/>
                </a:lnTo>
                <a:lnTo>
                  <a:pt x="0" y="615709"/>
                </a:lnTo>
              </a:path>
            </a:pathLst>
          </a:custGeom>
          <a:ln w="11787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9955" y="0"/>
            <a:ext cx="8324088" cy="11917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62000" y="36576"/>
            <a:ext cx="7743444" cy="12588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7200" y="0"/>
            <a:ext cx="8229600" cy="11247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57200" y="0"/>
            <a:ext cx="8229600" cy="1125220"/>
          </a:xfrm>
          <a:custGeom>
            <a:avLst/>
            <a:gdLst/>
            <a:ahLst/>
            <a:cxnLst/>
            <a:rect l="l" t="t" r="r" b="b"/>
            <a:pathLst>
              <a:path w="8229600" h="1125220">
                <a:moveTo>
                  <a:pt x="0" y="1124750"/>
                </a:moveTo>
                <a:lnTo>
                  <a:pt x="8229600" y="1124750"/>
                </a:lnTo>
                <a:lnTo>
                  <a:pt x="8229600" y="0"/>
                </a:lnTo>
                <a:lnTo>
                  <a:pt x="0" y="0"/>
                </a:lnTo>
                <a:lnTo>
                  <a:pt x="0" y="1124750"/>
                </a:lnTo>
                <a:close/>
              </a:path>
            </a:pathLst>
          </a:custGeom>
          <a:ln w="9525">
            <a:solidFill>
              <a:srgbClr val="97B8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78815">
              <a:lnSpc>
                <a:spcPct val="100000"/>
              </a:lnSpc>
              <a:spcBef>
                <a:spcPts val="105"/>
              </a:spcBef>
            </a:pPr>
            <a:r>
              <a:rPr lang="en-US" spc="-15" dirty="0" smtClean="0"/>
              <a:t>Lecture Two (Refractive Index)</a:t>
            </a:r>
            <a:endParaRPr spc="-15" dirty="0"/>
          </a:p>
        </p:txBody>
      </p:sp>
      <p:sp>
        <p:nvSpPr>
          <p:cNvPr id="7" name="object 7"/>
          <p:cNvSpPr txBox="1"/>
          <p:nvPr/>
        </p:nvSpPr>
        <p:spPr>
          <a:xfrm>
            <a:off x="186334" y="1133932"/>
            <a:ext cx="156718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Cambria Math"/>
                <a:cs typeface="Cambria Math"/>
              </a:rPr>
              <a:t>𝑄𝑅  </a:t>
            </a:r>
            <a:r>
              <a:rPr sz="2700" dirty="0">
                <a:latin typeface="Cambria Math"/>
                <a:cs typeface="Cambria Math"/>
              </a:rPr>
              <a:t>=</a:t>
            </a:r>
            <a:r>
              <a:rPr sz="2700" spc="-290" dirty="0">
                <a:latin typeface="Cambria Math"/>
                <a:cs typeface="Cambria Math"/>
              </a:rPr>
              <a:t> </a:t>
            </a:r>
            <a:r>
              <a:rPr sz="2700" spc="-5" dirty="0">
                <a:latin typeface="Cambria Math"/>
                <a:cs typeface="Cambria Math"/>
              </a:rPr>
              <a:t>𝑐𝑡</a:t>
            </a:r>
            <a:endParaRPr sz="2700">
              <a:latin typeface="Cambria Math"/>
              <a:cs typeface="Cambria Math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Cambria Math"/>
                <a:cs typeface="Cambria Math"/>
              </a:rPr>
              <a:t>𝑃𝑆 =</a:t>
            </a:r>
            <a:r>
              <a:rPr sz="2700" spc="235" dirty="0">
                <a:latin typeface="Cambria Math"/>
                <a:cs typeface="Cambria Math"/>
              </a:rPr>
              <a:t> </a:t>
            </a:r>
            <a:r>
              <a:rPr sz="2700" spc="-5" dirty="0">
                <a:latin typeface="Cambria Math"/>
                <a:cs typeface="Cambria Math"/>
              </a:rPr>
              <a:t>vt</a:t>
            </a:r>
            <a:endParaRPr sz="27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6334" y="2031872"/>
            <a:ext cx="178308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Calibri"/>
                <a:cs typeface="Calibri"/>
              </a:rPr>
              <a:t>And </a:t>
            </a:r>
            <a:r>
              <a:rPr sz="2700" dirty="0">
                <a:latin typeface="Cambria Math"/>
                <a:cs typeface="Cambria Math"/>
              </a:rPr>
              <a:t>𝑛 =</a:t>
            </a:r>
            <a:r>
              <a:rPr sz="2700" spc="270" dirty="0">
                <a:latin typeface="Cambria Math"/>
                <a:cs typeface="Cambria Math"/>
              </a:rPr>
              <a:t> </a:t>
            </a:r>
            <a:r>
              <a:rPr sz="2925" spc="142" baseline="45584" dirty="0">
                <a:latin typeface="Cambria Math"/>
                <a:cs typeface="Cambria Math"/>
              </a:rPr>
              <a:t>𝑐</a:t>
            </a:r>
            <a:endParaRPr sz="2925" baseline="45584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12798" y="2297048"/>
            <a:ext cx="169545" cy="3257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950" spc="150" dirty="0">
                <a:latin typeface="Cambria Math"/>
                <a:cs typeface="Cambria Math"/>
              </a:rPr>
              <a:t>v</a:t>
            </a:r>
            <a:endParaRPr sz="195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824989" y="2290191"/>
            <a:ext cx="144780" cy="0"/>
          </a:xfrm>
          <a:custGeom>
            <a:avLst/>
            <a:gdLst/>
            <a:ahLst/>
            <a:cxnLst/>
            <a:rect l="l" t="t" r="r" b="b"/>
            <a:pathLst>
              <a:path w="144780">
                <a:moveTo>
                  <a:pt x="0" y="0"/>
                </a:moveTo>
                <a:lnTo>
                  <a:pt x="144780" y="0"/>
                </a:lnTo>
              </a:path>
            </a:pathLst>
          </a:custGeom>
          <a:ln w="228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387602" y="2876930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228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413128" y="2883865"/>
            <a:ext cx="930910" cy="3257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755015" algn="l"/>
              </a:tabLst>
            </a:pPr>
            <a:r>
              <a:rPr sz="1950" spc="280" dirty="0">
                <a:latin typeface="Cambria Math"/>
                <a:cs typeface="Cambria Math"/>
              </a:rPr>
              <a:t>𝑛	𝑛</a:t>
            </a:r>
            <a:endParaRPr sz="195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077973" y="2876930"/>
            <a:ext cx="347980" cy="0"/>
          </a:xfrm>
          <a:custGeom>
            <a:avLst/>
            <a:gdLst/>
            <a:ahLst/>
            <a:cxnLst/>
            <a:rect l="l" t="t" r="r" b="b"/>
            <a:pathLst>
              <a:path w="347980">
                <a:moveTo>
                  <a:pt x="0" y="0"/>
                </a:moveTo>
                <a:lnTo>
                  <a:pt x="347472" y="0"/>
                </a:lnTo>
              </a:path>
            </a:pathLst>
          </a:custGeom>
          <a:ln w="228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86334" y="2618689"/>
            <a:ext cx="2618105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Cambria Math"/>
                <a:cs typeface="Cambria Math"/>
              </a:rPr>
              <a:t>𝑃𝑆 = </a:t>
            </a:r>
            <a:r>
              <a:rPr sz="2925" spc="142" baseline="45584" dirty="0">
                <a:latin typeface="Cambria Math"/>
                <a:cs typeface="Cambria Math"/>
              </a:rPr>
              <a:t>𝑐𝑡 </a:t>
            </a:r>
            <a:r>
              <a:rPr sz="2700" dirty="0">
                <a:latin typeface="Cambria Math"/>
                <a:cs typeface="Cambria Math"/>
              </a:rPr>
              <a:t>= </a:t>
            </a:r>
            <a:r>
              <a:rPr sz="2925" spc="75" baseline="45584" dirty="0">
                <a:latin typeface="Cambria Math"/>
                <a:cs typeface="Cambria Math"/>
              </a:rPr>
              <a:t>𝑄𝑅</a:t>
            </a:r>
            <a:r>
              <a:rPr sz="2925" spc="630" baseline="45584" dirty="0">
                <a:latin typeface="Cambria Math"/>
                <a:cs typeface="Cambria Math"/>
              </a:rPr>
              <a:t> </a:t>
            </a:r>
            <a:r>
              <a:rPr sz="2700" dirty="0">
                <a:latin typeface="Cambria Math"/>
                <a:cs typeface="Cambria Math"/>
              </a:rPr>
              <a:t>→</a:t>
            </a:r>
            <a:endParaRPr sz="27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102101" y="2618689"/>
            <a:ext cx="1524635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spc="-5" dirty="0">
                <a:latin typeface="Cambria Math"/>
                <a:cs typeface="Cambria Math"/>
              </a:rPr>
              <a:t>𝑄𝑅 </a:t>
            </a:r>
            <a:r>
              <a:rPr sz="2700" dirty="0">
                <a:latin typeface="Cambria Math"/>
                <a:cs typeface="Cambria Math"/>
              </a:rPr>
              <a:t>=</a:t>
            </a:r>
            <a:r>
              <a:rPr sz="2700" spc="-280" dirty="0">
                <a:latin typeface="Cambria Math"/>
                <a:cs typeface="Cambria Math"/>
              </a:rPr>
              <a:t> </a:t>
            </a:r>
            <a:r>
              <a:rPr sz="2700" dirty="0">
                <a:latin typeface="Cambria Math"/>
                <a:cs typeface="Cambria Math"/>
              </a:rPr>
              <a:t>𝑛𝑃𝑆</a:t>
            </a:r>
            <a:endParaRPr sz="27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610864" y="3681221"/>
            <a:ext cx="859790" cy="318135"/>
          </a:xfrm>
          <a:custGeom>
            <a:avLst/>
            <a:gdLst/>
            <a:ahLst/>
            <a:cxnLst/>
            <a:rect l="l" t="t" r="r" b="b"/>
            <a:pathLst>
              <a:path w="859789" h="318135">
                <a:moveTo>
                  <a:pt x="757936" y="0"/>
                </a:moveTo>
                <a:lnTo>
                  <a:pt x="753490" y="12953"/>
                </a:lnTo>
                <a:lnTo>
                  <a:pt x="771846" y="20883"/>
                </a:lnTo>
                <a:lnTo>
                  <a:pt x="787653" y="31908"/>
                </a:lnTo>
                <a:lnTo>
                  <a:pt x="811530" y="63245"/>
                </a:lnTo>
                <a:lnTo>
                  <a:pt x="825595" y="105425"/>
                </a:lnTo>
                <a:lnTo>
                  <a:pt x="830326" y="157225"/>
                </a:lnTo>
                <a:lnTo>
                  <a:pt x="829137" y="185257"/>
                </a:lnTo>
                <a:lnTo>
                  <a:pt x="819663" y="233556"/>
                </a:lnTo>
                <a:lnTo>
                  <a:pt x="800808" y="271277"/>
                </a:lnTo>
                <a:lnTo>
                  <a:pt x="772094" y="296753"/>
                </a:lnTo>
                <a:lnTo>
                  <a:pt x="753999" y="304800"/>
                </a:lnTo>
                <a:lnTo>
                  <a:pt x="757936" y="317626"/>
                </a:lnTo>
                <a:lnTo>
                  <a:pt x="801290" y="297306"/>
                </a:lnTo>
                <a:lnTo>
                  <a:pt x="833120" y="262127"/>
                </a:lnTo>
                <a:lnTo>
                  <a:pt x="852725" y="214979"/>
                </a:lnTo>
                <a:lnTo>
                  <a:pt x="859282" y="158876"/>
                </a:lnTo>
                <a:lnTo>
                  <a:pt x="857638" y="129780"/>
                </a:lnTo>
                <a:lnTo>
                  <a:pt x="844494" y="78206"/>
                </a:lnTo>
                <a:lnTo>
                  <a:pt x="818515" y="36200"/>
                </a:lnTo>
                <a:lnTo>
                  <a:pt x="780986" y="8336"/>
                </a:lnTo>
                <a:lnTo>
                  <a:pt x="757936" y="0"/>
                </a:lnTo>
                <a:close/>
              </a:path>
              <a:path w="859789" h="318135">
                <a:moveTo>
                  <a:pt x="101219" y="0"/>
                </a:moveTo>
                <a:lnTo>
                  <a:pt x="58070" y="20399"/>
                </a:lnTo>
                <a:lnTo>
                  <a:pt x="26162" y="55752"/>
                </a:lnTo>
                <a:lnTo>
                  <a:pt x="6556" y="102885"/>
                </a:lnTo>
                <a:lnTo>
                  <a:pt x="0" y="158876"/>
                </a:lnTo>
                <a:lnTo>
                  <a:pt x="1621" y="188047"/>
                </a:lnTo>
                <a:lnTo>
                  <a:pt x="14626" y="239672"/>
                </a:lnTo>
                <a:lnTo>
                  <a:pt x="40586" y="281586"/>
                </a:lnTo>
                <a:lnTo>
                  <a:pt x="78166" y="309312"/>
                </a:lnTo>
                <a:lnTo>
                  <a:pt x="101219" y="317626"/>
                </a:lnTo>
                <a:lnTo>
                  <a:pt x="105283" y="304800"/>
                </a:lnTo>
                <a:lnTo>
                  <a:pt x="87185" y="296753"/>
                </a:lnTo>
                <a:lnTo>
                  <a:pt x="71564" y="285575"/>
                </a:lnTo>
                <a:lnTo>
                  <a:pt x="47751" y="253872"/>
                </a:lnTo>
                <a:lnTo>
                  <a:pt x="33639" y="210693"/>
                </a:lnTo>
                <a:lnTo>
                  <a:pt x="28956" y="157225"/>
                </a:lnTo>
                <a:lnTo>
                  <a:pt x="30124" y="130129"/>
                </a:lnTo>
                <a:lnTo>
                  <a:pt x="39510" y="83127"/>
                </a:lnTo>
                <a:lnTo>
                  <a:pt x="58445" y="46029"/>
                </a:lnTo>
                <a:lnTo>
                  <a:pt x="87453" y="20883"/>
                </a:lnTo>
                <a:lnTo>
                  <a:pt x="105790" y="12953"/>
                </a:lnTo>
                <a:lnTo>
                  <a:pt x="1012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00"/>
              </a:spcBef>
              <a:buFont typeface="Arial"/>
              <a:buChar char="•"/>
              <a:tabLst>
                <a:tab pos="354965" algn="l"/>
                <a:tab pos="355600" algn="l"/>
                <a:tab pos="2200910" algn="l"/>
                <a:tab pos="2576195" algn="l"/>
              </a:tabLst>
            </a:pPr>
            <a:r>
              <a:rPr spc="-5" dirty="0">
                <a:latin typeface="Calibri"/>
                <a:cs typeface="Calibri"/>
              </a:rPr>
              <a:t>Let </a:t>
            </a:r>
            <a:r>
              <a:rPr spc="-5" dirty="0"/>
              <a:t>𝑄𝑅</a:t>
            </a:r>
            <a:r>
              <a:rPr spc="225" dirty="0"/>
              <a:t> </a:t>
            </a:r>
            <a:r>
              <a:rPr dirty="0"/>
              <a:t>=</a:t>
            </a:r>
            <a:r>
              <a:rPr spc="150" dirty="0"/>
              <a:t> </a:t>
            </a:r>
            <a:r>
              <a:rPr dirty="0"/>
              <a:t>∆	;	𝑃𝑆 =</a:t>
            </a:r>
            <a:r>
              <a:rPr spc="-254" dirty="0"/>
              <a:t> </a:t>
            </a:r>
            <a:r>
              <a:rPr dirty="0"/>
              <a:t>𝑙</a:t>
            </a:r>
          </a:p>
          <a:p>
            <a:pPr marL="355600" indent="-342900">
              <a:lnSpc>
                <a:spcPts val="3185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  <a:tab pos="3536315" algn="l"/>
                <a:tab pos="4465955" algn="l"/>
              </a:tabLst>
            </a:pPr>
            <a:r>
              <a:rPr spc="-5" dirty="0"/>
              <a:t>𝑜𝑝𝑡𝑖𝑐𝑎𝑙</a:t>
            </a:r>
            <a:r>
              <a:rPr spc="85" dirty="0"/>
              <a:t> </a:t>
            </a:r>
            <a:r>
              <a:rPr spc="-5" dirty="0"/>
              <a:t>𝑝𝑎𝑡ℎ</a:t>
            </a:r>
            <a:r>
              <a:rPr spc="65" dirty="0"/>
              <a:t> </a:t>
            </a:r>
            <a:r>
              <a:rPr spc="-5" dirty="0"/>
              <a:t>𝑙𝑒𝑛𝑔𝑡ℎ	𝑂𝑃𝐿	</a:t>
            </a:r>
            <a:r>
              <a:rPr dirty="0"/>
              <a:t>∆</a:t>
            </a:r>
          </a:p>
          <a:p>
            <a:pPr marL="354965">
              <a:lnSpc>
                <a:spcPts val="3185"/>
              </a:lnSpc>
              <a:tabLst>
                <a:tab pos="1478915" algn="l"/>
                <a:tab pos="2586990" algn="l"/>
              </a:tabLst>
            </a:pPr>
            <a:r>
              <a:rPr dirty="0"/>
              <a:t>=</a:t>
            </a:r>
            <a:r>
              <a:rPr spc="145" dirty="0"/>
              <a:t> </a:t>
            </a:r>
            <a:r>
              <a:rPr spc="-5" dirty="0"/>
              <a:t>𝑛𝑙	𝑤ℎ𝑒𝑟𝑒	</a:t>
            </a:r>
            <a:r>
              <a:rPr dirty="0"/>
              <a:t>𝑙 </a:t>
            </a:r>
            <a:r>
              <a:rPr spc="-5" dirty="0"/>
              <a:t>𝑖𝑠 </a:t>
            </a:r>
            <a:r>
              <a:rPr dirty="0"/>
              <a:t>𝑡ℎ𝑒 </a:t>
            </a:r>
            <a:r>
              <a:rPr spc="-5" dirty="0"/>
              <a:t>𝑝ℎ𝑦𝑠𝑖𝑐𝑎𝑙</a:t>
            </a:r>
            <a:r>
              <a:rPr spc="240" dirty="0"/>
              <a:t> </a:t>
            </a:r>
            <a:r>
              <a:rPr spc="-5" dirty="0"/>
              <a:t>𝑙𝑒𝑛𝑔𝑡ℎ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186334" y="4399279"/>
            <a:ext cx="8703945" cy="202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Cambria Math"/>
                <a:cs typeface="Cambria Math"/>
              </a:rPr>
              <a:t>∆ </a:t>
            </a:r>
            <a:r>
              <a:rPr sz="2700" spc="-5" dirty="0">
                <a:latin typeface="Cambria Math"/>
                <a:cs typeface="Cambria Math"/>
              </a:rPr>
              <a:t>𝑖𝑠 𝑜𝑝𝑡𝑖𝑐𝑎𝑙 𝑝𝑎𝑡ℎ 𝑙𝑒𝑛𝑔𝑡ℎ 𝑖𝑛 </a:t>
            </a:r>
            <a:r>
              <a:rPr sz="2700" dirty="0">
                <a:latin typeface="Cambria Math"/>
                <a:cs typeface="Cambria Math"/>
              </a:rPr>
              <a:t>𝑡ℎ𝑒</a:t>
            </a:r>
            <a:r>
              <a:rPr sz="2700" spc="370" dirty="0">
                <a:latin typeface="Cambria Math"/>
                <a:cs typeface="Cambria Math"/>
              </a:rPr>
              <a:t> </a:t>
            </a:r>
            <a:r>
              <a:rPr sz="2700" spc="-5" dirty="0">
                <a:latin typeface="Cambria Math"/>
                <a:cs typeface="Cambria Math"/>
              </a:rPr>
              <a:t>𝑣𝑎𝑐𝑢𝑢𝑚</a:t>
            </a:r>
            <a:endParaRPr sz="2700">
              <a:latin typeface="Cambria Math"/>
              <a:cs typeface="Cambria Math"/>
            </a:endParaRPr>
          </a:p>
          <a:p>
            <a:pPr marL="355600" marR="5080" indent="-342900" algn="just">
              <a:lnSpc>
                <a:spcPct val="815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</a:tabLst>
            </a:pPr>
            <a:r>
              <a:rPr sz="2700" dirty="0">
                <a:latin typeface="Calibri"/>
                <a:cs typeface="Calibri"/>
              </a:rPr>
              <a:t>If a </a:t>
            </a:r>
            <a:r>
              <a:rPr sz="2700" spc="-5" dirty="0">
                <a:latin typeface="Calibri"/>
                <a:cs typeface="Calibri"/>
              </a:rPr>
              <a:t>light </a:t>
            </a:r>
            <a:r>
              <a:rPr sz="2700" spc="-40" dirty="0">
                <a:latin typeface="Calibri"/>
                <a:cs typeface="Calibri"/>
              </a:rPr>
              <a:t>ray </a:t>
            </a:r>
            <a:r>
              <a:rPr sz="2700" spc="-25" dirty="0">
                <a:latin typeface="Calibri"/>
                <a:cs typeface="Calibri"/>
              </a:rPr>
              <a:t>travel </a:t>
            </a:r>
            <a:r>
              <a:rPr sz="2700" spc="-15" dirty="0">
                <a:latin typeface="Calibri"/>
                <a:cs typeface="Calibri"/>
              </a:rPr>
              <a:t>through </a:t>
            </a:r>
            <a:r>
              <a:rPr sz="2700" dirty="0">
                <a:latin typeface="Calibri"/>
                <a:cs typeface="Calibri"/>
              </a:rPr>
              <a:t>a </a:t>
            </a:r>
            <a:r>
              <a:rPr sz="2700" spc="-5" dirty="0">
                <a:latin typeface="Calibri"/>
                <a:cs typeface="Calibri"/>
              </a:rPr>
              <a:t>series </a:t>
            </a:r>
            <a:r>
              <a:rPr sz="2700" spc="-10" dirty="0">
                <a:latin typeface="Calibri"/>
                <a:cs typeface="Calibri"/>
              </a:rPr>
              <a:t>optical materials </a:t>
            </a:r>
            <a:r>
              <a:rPr sz="2700" dirty="0">
                <a:latin typeface="Calibri"/>
                <a:cs typeface="Calibri"/>
              </a:rPr>
              <a:t>with  </a:t>
            </a:r>
            <a:r>
              <a:rPr sz="2700" spc="-5" dirty="0">
                <a:latin typeface="Calibri"/>
                <a:cs typeface="Calibri"/>
              </a:rPr>
              <a:t>thickness </a:t>
            </a:r>
            <a:r>
              <a:rPr sz="2700" spc="40" dirty="0">
                <a:latin typeface="Cambria Math"/>
                <a:cs typeface="Cambria Math"/>
              </a:rPr>
              <a:t>𝑙, </a:t>
            </a:r>
            <a:r>
              <a:rPr sz="2700" spc="125" dirty="0">
                <a:latin typeface="Cambria Math"/>
                <a:cs typeface="Cambria Math"/>
              </a:rPr>
              <a:t>𝑙</a:t>
            </a:r>
            <a:r>
              <a:rPr sz="2925" spc="187" baseline="28490" dirty="0">
                <a:latin typeface="Cambria Math"/>
                <a:cs typeface="Cambria Math"/>
              </a:rPr>
              <a:t>′</a:t>
            </a:r>
            <a:r>
              <a:rPr sz="2700" spc="125" dirty="0">
                <a:latin typeface="Cambria Math"/>
                <a:cs typeface="Cambria Math"/>
              </a:rPr>
              <a:t>, </a:t>
            </a:r>
            <a:r>
              <a:rPr sz="2700" spc="40" dirty="0">
                <a:latin typeface="Cambria Math"/>
                <a:cs typeface="Cambria Math"/>
              </a:rPr>
              <a:t>𝑙</a:t>
            </a:r>
            <a:r>
              <a:rPr sz="2925" spc="60" baseline="28490" dirty="0">
                <a:latin typeface="Cambria Math"/>
                <a:cs typeface="Cambria Math"/>
              </a:rPr>
              <a:t>" </a:t>
            </a:r>
            <a:r>
              <a:rPr sz="2700" dirty="0">
                <a:latin typeface="Calibri"/>
                <a:cs typeface="Calibri"/>
              </a:rPr>
              <a:t>and </a:t>
            </a:r>
            <a:r>
              <a:rPr sz="2700" spc="-20" dirty="0">
                <a:latin typeface="Calibri"/>
                <a:cs typeface="Calibri"/>
              </a:rPr>
              <a:t>refractive </a:t>
            </a:r>
            <a:r>
              <a:rPr sz="2700" spc="-5" dirty="0">
                <a:latin typeface="Calibri"/>
                <a:cs typeface="Calibri"/>
              </a:rPr>
              <a:t>indices </a:t>
            </a:r>
            <a:r>
              <a:rPr sz="2700" dirty="0">
                <a:latin typeface="Cambria Math"/>
                <a:cs typeface="Cambria Math"/>
              </a:rPr>
              <a:t>, </a:t>
            </a:r>
            <a:r>
              <a:rPr sz="2700" spc="20" dirty="0">
                <a:latin typeface="Cambria Math"/>
                <a:cs typeface="Cambria Math"/>
              </a:rPr>
              <a:t>𝑛, </a:t>
            </a:r>
            <a:r>
              <a:rPr sz="2700" spc="114" dirty="0">
                <a:latin typeface="Cambria Math"/>
                <a:cs typeface="Cambria Math"/>
              </a:rPr>
              <a:t>𝑛</a:t>
            </a:r>
            <a:r>
              <a:rPr sz="2925" spc="172" baseline="28490" dirty="0">
                <a:latin typeface="Cambria Math"/>
                <a:cs typeface="Cambria Math"/>
              </a:rPr>
              <a:t>′</a:t>
            </a:r>
            <a:r>
              <a:rPr sz="2700" spc="114" dirty="0">
                <a:latin typeface="Cambria Math"/>
                <a:cs typeface="Cambria Math"/>
              </a:rPr>
              <a:t>, </a:t>
            </a:r>
            <a:r>
              <a:rPr sz="2700" spc="25" dirty="0">
                <a:latin typeface="Cambria Math"/>
                <a:cs typeface="Cambria Math"/>
              </a:rPr>
              <a:t>𝑛</a:t>
            </a:r>
            <a:r>
              <a:rPr sz="2925" spc="37" baseline="28490" dirty="0">
                <a:latin typeface="Cambria Math"/>
                <a:cs typeface="Cambria Math"/>
              </a:rPr>
              <a:t>" </a:t>
            </a:r>
            <a:r>
              <a:rPr sz="2700" dirty="0">
                <a:latin typeface="Calibri"/>
                <a:cs typeface="Calibri"/>
              </a:rPr>
              <a:t>, the </a:t>
            </a:r>
            <a:r>
              <a:rPr sz="2700" spc="-15" dirty="0">
                <a:latin typeface="Calibri"/>
                <a:cs typeface="Calibri"/>
              </a:rPr>
              <a:t>total  </a:t>
            </a:r>
            <a:r>
              <a:rPr sz="2700" spc="-10" dirty="0">
                <a:latin typeface="Calibri"/>
                <a:cs typeface="Calibri"/>
              </a:rPr>
              <a:t>optical path length </a:t>
            </a:r>
            <a:r>
              <a:rPr sz="2700" dirty="0">
                <a:latin typeface="Calibri"/>
                <a:cs typeface="Calibri"/>
              </a:rPr>
              <a:t>is </a:t>
            </a:r>
            <a:r>
              <a:rPr sz="2700" spc="-15" dirty="0">
                <a:latin typeface="Calibri"/>
                <a:cs typeface="Calibri"/>
              </a:rPr>
              <a:t>just </a:t>
            </a:r>
            <a:r>
              <a:rPr sz="2700" dirty="0">
                <a:latin typeface="Calibri"/>
                <a:cs typeface="Calibri"/>
              </a:rPr>
              <a:t>of the </a:t>
            </a:r>
            <a:r>
              <a:rPr sz="2700" spc="-5" dirty="0">
                <a:latin typeface="Calibri"/>
                <a:cs typeface="Calibri"/>
              </a:rPr>
              <a:t>sum </a:t>
            </a:r>
            <a:r>
              <a:rPr sz="2700" dirty="0">
                <a:latin typeface="Calibri"/>
                <a:cs typeface="Calibri"/>
              </a:rPr>
              <a:t>of </a:t>
            </a:r>
            <a:r>
              <a:rPr sz="2700" spc="-20" dirty="0">
                <a:latin typeface="Calibri"/>
                <a:cs typeface="Calibri"/>
              </a:rPr>
              <a:t>separate</a:t>
            </a:r>
            <a:r>
              <a:rPr sz="2700" spc="-6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values</a:t>
            </a:r>
            <a:endParaRPr sz="27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55"/>
              </a:spcBef>
              <a:buFont typeface="Arial"/>
              <a:buChar char="•"/>
              <a:tabLst>
                <a:tab pos="354965" algn="l"/>
                <a:tab pos="355600" algn="l"/>
                <a:tab pos="1710689" algn="l"/>
              </a:tabLst>
            </a:pPr>
            <a:r>
              <a:rPr sz="2700" spc="-5" dirty="0">
                <a:latin typeface="Cambria Math"/>
                <a:cs typeface="Cambria Math"/>
              </a:rPr>
              <a:t>∆=</a:t>
            </a:r>
            <a:r>
              <a:rPr sz="2700" spc="160" dirty="0">
                <a:latin typeface="Cambria Math"/>
                <a:cs typeface="Cambria Math"/>
              </a:rPr>
              <a:t> </a:t>
            </a:r>
            <a:r>
              <a:rPr sz="2700" spc="-5" dirty="0">
                <a:latin typeface="Cambria Math"/>
                <a:cs typeface="Cambria Math"/>
              </a:rPr>
              <a:t>𝑛𝑙</a:t>
            </a:r>
            <a:r>
              <a:rPr sz="2700" spc="95" dirty="0">
                <a:latin typeface="Cambria Math"/>
                <a:cs typeface="Cambria Math"/>
              </a:rPr>
              <a:t> </a:t>
            </a:r>
            <a:r>
              <a:rPr sz="2700" dirty="0">
                <a:latin typeface="Cambria Math"/>
                <a:cs typeface="Cambria Math"/>
              </a:rPr>
              <a:t>+	</a:t>
            </a:r>
            <a:r>
              <a:rPr sz="2700" spc="155" dirty="0">
                <a:latin typeface="Cambria Math"/>
                <a:cs typeface="Cambria Math"/>
              </a:rPr>
              <a:t>𝑛</a:t>
            </a:r>
            <a:r>
              <a:rPr sz="2925" spc="232" baseline="28490" dirty="0">
                <a:latin typeface="Cambria Math"/>
                <a:cs typeface="Cambria Math"/>
              </a:rPr>
              <a:t>′</a:t>
            </a:r>
            <a:r>
              <a:rPr sz="2700" spc="155" dirty="0">
                <a:latin typeface="Cambria Math"/>
                <a:cs typeface="Cambria Math"/>
              </a:rPr>
              <a:t>𝑙</a:t>
            </a:r>
            <a:r>
              <a:rPr sz="2925" spc="232" baseline="28490" dirty="0">
                <a:latin typeface="Cambria Math"/>
                <a:cs typeface="Cambria Math"/>
              </a:rPr>
              <a:t>′ </a:t>
            </a:r>
            <a:r>
              <a:rPr sz="2700" dirty="0">
                <a:latin typeface="Cambria Math"/>
                <a:cs typeface="Cambria Math"/>
              </a:rPr>
              <a:t>+</a:t>
            </a:r>
            <a:r>
              <a:rPr sz="2700" spc="114" dirty="0">
                <a:latin typeface="Cambria Math"/>
                <a:cs typeface="Cambria Math"/>
              </a:rPr>
              <a:t> </a:t>
            </a:r>
            <a:r>
              <a:rPr sz="2700" spc="60" dirty="0">
                <a:latin typeface="Cambria Math"/>
                <a:cs typeface="Cambria Math"/>
              </a:rPr>
              <a:t>𝑛</a:t>
            </a:r>
            <a:r>
              <a:rPr sz="2925" spc="89" baseline="28490" dirty="0">
                <a:latin typeface="Cambria Math"/>
                <a:cs typeface="Cambria Math"/>
              </a:rPr>
              <a:t>"</a:t>
            </a:r>
            <a:r>
              <a:rPr sz="2700" spc="60" dirty="0">
                <a:latin typeface="Cambria Math"/>
                <a:cs typeface="Cambria Math"/>
              </a:rPr>
              <a:t>𝑙</a:t>
            </a:r>
            <a:r>
              <a:rPr sz="2925" spc="89" baseline="28490" dirty="0">
                <a:latin typeface="Cambria Math"/>
                <a:cs typeface="Cambria Math"/>
              </a:rPr>
              <a:t>"</a:t>
            </a:r>
            <a:endParaRPr sz="2925" baseline="2849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0623" y="89915"/>
            <a:ext cx="8324088" cy="12374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72668" y="163068"/>
            <a:ext cx="7743444" cy="12588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67537" y="116586"/>
            <a:ext cx="8229600" cy="114299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67537" y="116586"/>
            <a:ext cx="8229600" cy="879087"/>
          </a:xfrm>
          <a:prstGeom prst="rect">
            <a:avLst/>
          </a:prstGeom>
          <a:ln w="9525">
            <a:solidFill>
              <a:srgbClr val="97B853"/>
            </a:solidFill>
          </a:ln>
        </p:spPr>
        <p:txBody>
          <a:bodyPr vert="horz" wrap="square" lIns="0" tIns="200025" rIns="0" bIns="0" rtlCol="0">
            <a:spAutoFit/>
          </a:bodyPr>
          <a:lstStyle/>
          <a:p>
            <a:pPr marL="683260">
              <a:lnSpc>
                <a:spcPct val="100000"/>
              </a:lnSpc>
              <a:spcBef>
                <a:spcPts val="1575"/>
              </a:spcBef>
            </a:pPr>
            <a:r>
              <a:rPr lang="en-US" spc="-10" dirty="0" smtClean="0"/>
              <a:t>Lecture Two (Refractive Index)</a:t>
            </a:r>
            <a:endParaRPr spc="-10" dirty="0"/>
          </a:p>
        </p:txBody>
      </p:sp>
      <p:sp>
        <p:nvSpPr>
          <p:cNvPr id="6" name="object 6"/>
          <p:cNvSpPr txBox="1"/>
          <p:nvPr/>
        </p:nvSpPr>
        <p:spPr>
          <a:xfrm>
            <a:off x="535940" y="1323252"/>
            <a:ext cx="7741284" cy="2172335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u="heavy" spc="-80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Fermat’s</a:t>
            </a:r>
            <a:r>
              <a:rPr sz="3200" b="1" u="heavy" spc="-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2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Principle:-</a:t>
            </a:r>
            <a:endParaRPr sz="32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20" dirty="0">
                <a:latin typeface="Calibri"/>
                <a:cs typeface="Calibri"/>
              </a:rPr>
              <a:t>Fermat’s </a:t>
            </a:r>
            <a:r>
              <a:rPr sz="3200" spc="-5" dirty="0">
                <a:latin typeface="Calibri"/>
                <a:cs typeface="Calibri"/>
              </a:rPr>
              <a:t>principle </a:t>
            </a:r>
            <a:r>
              <a:rPr sz="3200" spc="-25" dirty="0">
                <a:latin typeface="Calibri"/>
                <a:cs typeface="Calibri"/>
              </a:rPr>
              <a:t>states </a:t>
            </a:r>
            <a:r>
              <a:rPr sz="3200" spc="-10" dirty="0">
                <a:latin typeface="Calibri"/>
                <a:cs typeface="Calibri"/>
              </a:rPr>
              <a:t>that light </a:t>
            </a:r>
            <a:r>
              <a:rPr sz="3200" dirty="0">
                <a:latin typeface="Calibri"/>
                <a:cs typeface="Calibri"/>
              </a:rPr>
              <a:t>will </a:t>
            </a:r>
            <a:r>
              <a:rPr sz="3200" spc="-40" dirty="0">
                <a:latin typeface="Calibri"/>
                <a:cs typeface="Calibri"/>
              </a:rPr>
              <a:t>take  </a:t>
            </a:r>
            <a:r>
              <a:rPr sz="3200" spc="-10" dirty="0">
                <a:latin typeface="Calibri"/>
                <a:cs typeface="Calibri"/>
              </a:rPr>
              <a:t>path </a:t>
            </a:r>
            <a:r>
              <a:rPr sz="3200" dirty="0">
                <a:latin typeface="Calibri"/>
                <a:cs typeface="Calibri"/>
              </a:rPr>
              <a:t>with the </a:t>
            </a:r>
            <a:r>
              <a:rPr sz="3200" spc="-15" dirty="0">
                <a:latin typeface="Calibri"/>
                <a:cs typeface="Calibri"/>
              </a:rPr>
              <a:t>shortest </a:t>
            </a:r>
            <a:r>
              <a:rPr sz="3200" spc="-25" dirty="0">
                <a:latin typeface="Calibri"/>
                <a:cs typeface="Calibri"/>
              </a:rPr>
              <a:t>travel </a:t>
            </a:r>
            <a:r>
              <a:rPr sz="3200" spc="-5" dirty="0">
                <a:latin typeface="Calibri"/>
                <a:cs typeface="Calibri"/>
              </a:rPr>
              <a:t>time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spc="-15" dirty="0">
                <a:latin typeface="Calibri"/>
                <a:cs typeface="Calibri"/>
              </a:rPr>
              <a:t>go </a:t>
            </a:r>
            <a:r>
              <a:rPr sz="3200" spc="-20" dirty="0">
                <a:latin typeface="Calibri"/>
                <a:cs typeface="Calibri"/>
              </a:rPr>
              <a:t>from  </a:t>
            </a:r>
            <a:r>
              <a:rPr sz="3200" spc="-5" dirty="0">
                <a:latin typeface="Calibri"/>
                <a:cs typeface="Calibri"/>
              </a:rPr>
              <a:t>one </a:t>
            </a:r>
            <a:r>
              <a:rPr sz="3200" spc="-10" dirty="0">
                <a:latin typeface="Calibri"/>
                <a:cs typeface="Calibri"/>
              </a:rPr>
              <a:t>point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spc="-35" dirty="0">
                <a:latin typeface="Calibri"/>
                <a:cs typeface="Calibri"/>
              </a:rPr>
              <a:t>another, </a:t>
            </a:r>
            <a:r>
              <a:rPr sz="3200" dirty="0">
                <a:latin typeface="Calibri"/>
                <a:cs typeface="Calibri"/>
              </a:rPr>
              <a:t>as </a:t>
            </a:r>
            <a:r>
              <a:rPr sz="3200" spc="-5" dirty="0">
                <a:latin typeface="Calibri"/>
                <a:cs typeface="Calibri"/>
              </a:rPr>
              <a:t>shown </a:t>
            </a:r>
            <a:r>
              <a:rPr sz="3200" dirty="0">
                <a:latin typeface="Calibri"/>
                <a:cs typeface="Calibri"/>
              </a:rPr>
              <a:t>in</a:t>
            </a:r>
            <a:r>
              <a:rPr sz="3200" spc="9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figure.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475613" y="3789006"/>
            <a:ext cx="5904611" cy="252031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700"/>
            <a:ext cx="8229600" cy="879087"/>
          </a:xfrm>
          <a:prstGeom prst="rect">
            <a:avLst/>
          </a:prstGeom>
          <a:ln w="9525">
            <a:solidFill>
              <a:srgbClr val="97B853"/>
            </a:solidFill>
          </a:ln>
        </p:spPr>
        <p:txBody>
          <a:bodyPr vert="horz" wrap="square" lIns="0" tIns="200025" rIns="0" bIns="0" rtlCol="0">
            <a:spAutoFit/>
          </a:bodyPr>
          <a:lstStyle/>
          <a:p>
            <a:pPr marL="683260">
              <a:lnSpc>
                <a:spcPct val="100000"/>
              </a:lnSpc>
              <a:spcBef>
                <a:spcPts val="1575"/>
              </a:spcBef>
            </a:pPr>
            <a:r>
              <a:rPr lang="en-US" spc="-15" dirty="0" smtClean="0"/>
              <a:t>Lecture Two (Refractive Index)</a:t>
            </a:r>
            <a:endParaRPr spc="-15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607642"/>
            <a:ext cx="7719695" cy="41243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libri"/>
                <a:cs typeface="Calibri"/>
              </a:rPr>
              <a:t>A </a:t>
            </a:r>
            <a:r>
              <a:rPr sz="3200" spc="-10" dirty="0">
                <a:latin typeface="Calibri"/>
                <a:cs typeface="Calibri"/>
              </a:rPr>
              <a:t>light </a:t>
            </a:r>
            <a:r>
              <a:rPr sz="3200" spc="-45" dirty="0">
                <a:latin typeface="Calibri"/>
                <a:cs typeface="Calibri"/>
              </a:rPr>
              <a:t>ray </a:t>
            </a:r>
            <a:r>
              <a:rPr sz="3200" spc="-5" dirty="0">
                <a:latin typeface="Calibri"/>
                <a:cs typeface="Calibri"/>
              </a:rPr>
              <a:t>incident upon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15" dirty="0">
                <a:latin typeface="Calibri"/>
                <a:cs typeface="Calibri"/>
              </a:rPr>
              <a:t>reflective surface  </a:t>
            </a:r>
            <a:r>
              <a:rPr sz="3200" dirty="0">
                <a:latin typeface="Calibri"/>
                <a:cs typeface="Calibri"/>
              </a:rPr>
              <a:t>will </a:t>
            </a:r>
            <a:r>
              <a:rPr sz="3200" spc="-5" dirty="0">
                <a:latin typeface="Calibri"/>
                <a:cs typeface="Calibri"/>
              </a:rPr>
              <a:t>be </a:t>
            </a:r>
            <a:r>
              <a:rPr sz="3200" spc="-15" dirty="0">
                <a:latin typeface="Calibri"/>
                <a:cs typeface="Calibri"/>
              </a:rPr>
              <a:t>reflected at </a:t>
            </a:r>
            <a:r>
              <a:rPr sz="3200" dirty="0">
                <a:latin typeface="Calibri"/>
                <a:cs typeface="Calibri"/>
              </a:rPr>
              <a:t>an angle equal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dirty="0">
                <a:latin typeface="Calibri"/>
                <a:cs typeface="Calibri"/>
              </a:rPr>
              <a:t>the  </a:t>
            </a:r>
            <a:r>
              <a:rPr sz="3200" spc="-10" dirty="0">
                <a:latin typeface="Calibri"/>
                <a:cs typeface="Calibri"/>
              </a:rPr>
              <a:t>incident </a:t>
            </a:r>
            <a:r>
              <a:rPr sz="3200" dirty="0">
                <a:latin typeface="Calibri"/>
                <a:cs typeface="Calibri"/>
              </a:rPr>
              <a:t>angle. Both angles </a:t>
            </a:r>
            <a:r>
              <a:rPr sz="3200" spc="-15" dirty="0">
                <a:latin typeface="Calibri"/>
                <a:cs typeface="Calibri"/>
              </a:rPr>
              <a:t>are </a:t>
            </a:r>
            <a:r>
              <a:rPr sz="3200" spc="-5" dirty="0">
                <a:latin typeface="Calibri"/>
                <a:cs typeface="Calibri"/>
              </a:rPr>
              <a:t>typically  measured with respect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5" dirty="0">
                <a:latin typeface="Calibri"/>
                <a:cs typeface="Calibri"/>
              </a:rPr>
              <a:t>normal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dirty="0">
                <a:latin typeface="Calibri"/>
                <a:cs typeface="Calibri"/>
              </a:rPr>
              <a:t>the  </a:t>
            </a:r>
            <a:r>
              <a:rPr sz="3200" spc="-10" dirty="0">
                <a:latin typeface="Calibri"/>
                <a:cs typeface="Calibri"/>
              </a:rPr>
              <a:t>surface. </a:t>
            </a:r>
            <a:r>
              <a:rPr sz="3200" spc="-5" dirty="0">
                <a:latin typeface="Calibri"/>
                <a:cs typeface="Calibri"/>
              </a:rPr>
              <a:t>This </a:t>
            </a:r>
            <a:r>
              <a:rPr sz="3200" spc="-10" dirty="0">
                <a:latin typeface="Calibri"/>
                <a:cs typeface="Calibri"/>
              </a:rPr>
              <a:t>law </a:t>
            </a:r>
            <a:r>
              <a:rPr sz="3200" dirty="0">
                <a:latin typeface="Calibri"/>
                <a:cs typeface="Calibri"/>
              </a:rPr>
              <a:t>of </a:t>
            </a:r>
            <a:r>
              <a:rPr sz="3200" spc="-10" dirty="0">
                <a:latin typeface="Calibri"/>
                <a:cs typeface="Calibri"/>
              </a:rPr>
              <a:t>reflection can </a:t>
            </a:r>
            <a:r>
              <a:rPr sz="3200" spc="-5" dirty="0">
                <a:latin typeface="Calibri"/>
                <a:cs typeface="Calibri"/>
              </a:rPr>
              <a:t>be </a:t>
            </a:r>
            <a:r>
              <a:rPr sz="3200" spc="-10" dirty="0">
                <a:latin typeface="Calibri"/>
                <a:cs typeface="Calibri"/>
              </a:rPr>
              <a:t>derived  </a:t>
            </a:r>
            <a:r>
              <a:rPr sz="3200" spc="-15" dirty="0">
                <a:latin typeface="Calibri"/>
                <a:cs typeface="Calibri"/>
              </a:rPr>
              <a:t>from </a:t>
            </a:r>
            <a:r>
              <a:rPr sz="3200" spc="-20" dirty="0">
                <a:latin typeface="Calibri"/>
                <a:cs typeface="Calibri"/>
              </a:rPr>
              <a:t>Fermat’s</a:t>
            </a:r>
            <a:r>
              <a:rPr sz="3200" spc="-5" dirty="0">
                <a:latin typeface="Calibri"/>
                <a:cs typeface="Calibri"/>
              </a:rPr>
              <a:t> principle.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libri"/>
                <a:cs typeface="Calibri"/>
              </a:rPr>
              <a:t>Angle </a:t>
            </a:r>
            <a:r>
              <a:rPr sz="3200" dirty="0">
                <a:latin typeface="Calibri"/>
                <a:cs typeface="Calibri"/>
              </a:rPr>
              <a:t>of </a:t>
            </a:r>
            <a:r>
              <a:rPr sz="3200" spc="-5" dirty="0">
                <a:latin typeface="Calibri"/>
                <a:cs typeface="Calibri"/>
              </a:rPr>
              <a:t>incidence =Angle </a:t>
            </a:r>
            <a:r>
              <a:rPr sz="3200" dirty="0">
                <a:latin typeface="Calibri"/>
                <a:cs typeface="Calibri"/>
              </a:rPr>
              <a:t>of </a:t>
            </a:r>
            <a:r>
              <a:rPr sz="3200" spc="-10" dirty="0">
                <a:latin typeface="Calibri"/>
                <a:cs typeface="Calibri"/>
              </a:rPr>
              <a:t>reflection</a:t>
            </a:r>
            <a:endParaRPr sz="3200">
              <a:latin typeface="Calibri"/>
              <a:cs typeface="Calibri"/>
            </a:endParaRPr>
          </a:p>
          <a:p>
            <a:pPr marL="623570" indent="-61087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623570" algn="l"/>
                <a:tab pos="624205" algn="l"/>
              </a:tabLst>
            </a:pPr>
            <a:r>
              <a:rPr sz="3200" spc="55" dirty="0">
                <a:latin typeface="Cambria Math"/>
                <a:cs typeface="Cambria Math"/>
              </a:rPr>
              <a:t>𝜃</a:t>
            </a:r>
            <a:r>
              <a:rPr sz="3525" spc="82" baseline="-15366" dirty="0">
                <a:latin typeface="Cambria Math"/>
                <a:cs typeface="Cambria Math"/>
              </a:rPr>
              <a:t>𝑖</a:t>
            </a:r>
            <a:r>
              <a:rPr sz="3200" spc="55" dirty="0">
                <a:latin typeface="Cambria Math"/>
                <a:cs typeface="Cambria Math"/>
              </a:rPr>
              <a:t>=</a:t>
            </a:r>
            <a:r>
              <a:rPr sz="3200" spc="160" dirty="0">
                <a:latin typeface="Cambria Math"/>
                <a:cs typeface="Cambria Math"/>
              </a:rPr>
              <a:t> </a:t>
            </a:r>
            <a:r>
              <a:rPr sz="3200" spc="-40" dirty="0">
                <a:latin typeface="Cambria Math"/>
                <a:cs typeface="Cambria Math"/>
              </a:rPr>
              <a:t>𝜃</a:t>
            </a:r>
            <a:r>
              <a:rPr sz="3525" spc="-60" baseline="-15366" dirty="0">
                <a:latin typeface="Cambria Math"/>
                <a:cs typeface="Cambria Math"/>
              </a:rPr>
              <a:t>𝑟</a:t>
            </a:r>
            <a:endParaRPr sz="3525" baseline="-15366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700"/>
            <a:ext cx="8229600" cy="879087"/>
          </a:xfrm>
          <a:prstGeom prst="rect">
            <a:avLst/>
          </a:prstGeom>
          <a:ln w="9525">
            <a:solidFill>
              <a:srgbClr val="97B853"/>
            </a:solidFill>
          </a:ln>
        </p:spPr>
        <p:txBody>
          <a:bodyPr vert="horz" wrap="square" lIns="0" tIns="200025" rIns="0" bIns="0" rtlCol="0">
            <a:spAutoFit/>
          </a:bodyPr>
          <a:lstStyle/>
          <a:p>
            <a:pPr marL="683260">
              <a:lnSpc>
                <a:spcPct val="100000"/>
              </a:lnSpc>
              <a:spcBef>
                <a:spcPts val="1575"/>
              </a:spcBef>
            </a:pPr>
            <a:r>
              <a:rPr lang="en-US" spc="-15" dirty="0" smtClean="0"/>
              <a:t>Lecture Two (Refractive Index)</a:t>
            </a:r>
            <a:endParaRPr spc="-15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607642"/>
            <a:ext cx="8019415" cy="35388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spc="-55" dirty="0">
                <a:latin typeface="Calibri"/>
                <a:cs typeface="Calibri"/>
              </a:rPr>
              <a:t>1.The </a:t>
            </a:r>
            <a:r>
              <a:rPr sz="3200" spc="-5" dirty="0">
                <a:latin typeface="Calibri"/>
                <a:cs typeface="Calibri"/>
              </a:rPr>
              <a:t>incident </a:t>
            </a:r>
            <a:r>
              <a:rPr sz="3200" spc="-45" dirty="0">
                <a:latin typeface="Calibri"/>
                <a:cs typeface="Calibri"/>
              </a:rPr>
              <a:t>ray </a:t>
            </a:r>
            <a:r>
              <a:rPr sz="3200" dirty="0">
                <a:latin typeface="Calibri"/>
                <a:cs typeface="Calibri"/>
              </a:rPr>
              <a:t>, </a:t>
            </a:r>
            <a:r>
              <a:rPr sz="3200" spc="-5" dirty="0">
                <a:latin typeface="Calibri"/>
                <a:cs typeface="Calibri"/>
              </a:rPr>
              <a:t>the normal </a:t>
            </a:r>
            <a:r>
              <a:rPr sz="3200" dirty="0">
                <a:latin typeface="Calibri"/>
                <a:cs typeface="Calibri"/>
              </a:rPr>
              <a:t>and the </a:t>
            </a:r>
            <a:r>
              <a:rPr sz="3200" spc="-15" dirty="0">
                <a:latin typeface="Calibri"/>
                <a:cs typeface="Calibri"/>
              </a:rPr>
              <a:t>reflected  </a:t>
            </a:r>
            <a:r>
              <a:rPr sz="3200" spc="-40" dirty="0">
                <a:latin typeface="Calibri"/>
                <a:cs typeface="Calibri"/>
              </a:rPr>
              <a:t>ray </a:t>
            </a:r>
            <a:r>
              <a:rPr sz="3200" spc="-5" dirty="0">
                <a:latin typeface="Calibri"/>
                <a:cs typeface="Calibri"/>
              </a:rPr>
              <a:t>lies </a:t>
            </a:r>
            <a:r>
              <a:rPr sz="3200" spc="-10" dirty="0">
                <a:latin typeface="Calibri"/>
                <a:cs typeface="Calibri"/>
              </a:rPr>
              <a:t>in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5" dirty="0">
                <a:latin typeface="Calibri"/>
                <a:cs typeface="Calibri"/>
              </a:rPr>
              <a:t>same plane </a:t>
            </a:r>
            <a:r>
              <a:rPr sz="3200" dirty="0">
                <a:latin typeface="Calibri"/>
                <a:cs typeface="Calibri"/>
              </a:rPr>
              <a:t>which is </a:t>
            </a:r>
            <a:r>
              <a:rPr sz="3200" spc="-5" dirty="0">
                <a:latin typeface="Calibri"/>
                <a:cs typeface="Calibri"/>
              </a:rPr>
              <a:t>perpendicular 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15" dirty="0">
                <a:latin typeface="Calibri"/>
                <a:cs typeface="Calibri"/>
              </a:rPr>
              <a:t>interface </a:t>
            </a:r>
            <a:r>
              <a:rPr sz="3200" spc="-10" dirty="0">
                <a:latin typeface="Calibri"/>
                <a:cs typeface="Calibri"/>
              </a:rPr>
              <a:t>that </a:t>
            </a:r>
            <a:r>
              <a:rPr sz="3200" spc="-15" dirty="0">
                <a:latin typeface="Calibri"/>
                <a:cs typeface="Calibri"/>
              </a:rPr>
              <a:t>separating </a:t>
            </a:r>
            <a:r>
              <a:rPr sz="3200" dirty="0">
                <a:latin typeface="Calibri"/>
                <a:cs typeface="Calibri"/>
              </a:rPr>
              <a:t>of </a:t>
            </a:r>
            <a:r>
              <a:rPr sz="3200" spc="-15" dirty="0">
                <a:latin typeface="Calibri"/>
                <a:cs typeface="Calibri"/>
              </a:rPr>
              <a:t>two </a:t>
            </a:r>
            <a:r>
              <a:rPr sz="3200" spc="-5" dirty="0">
                <a:latin typeface="Calibri"/>
                <a:cs typeface="Calibri"/>
              </a:rPr>
              <a:t>media by  using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30" dirty="0">
                <a:latin typeface="Calibri"/>
                <a:cs typeface="Calibri"/>
              </a:rPr>
              <a:t>fermat’s </a:t>
            </a:r>
            <a:r>
              <a:rPr sz="3200" spc="-5" dirty="0">
                <a:latin typeface="Calibri"/>
                <a:cs typeface="Calibri"/>
              </a:rPr>
              <a:t>principle </a:t>
            </a:r>
            <a:r>
              <a:rPr sz="3200" spc="-25" dirty="0">
                <a:latin typeface="Calibri"/>
                <a:cs typeface="Calibri"/>
              </a:rPr>
              <a:t>prove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10" dirty="0">
                <a:latin typeface="Calibri"/>
                <a:cs typeface="Calibri"/>
              </a:rPr>
              <a:t>law </a:t>
            </a:r>
            <a:r>
              <a:rPr sz="3200" dirty="0">
                <a:latin typeface="Calibri"/>
                <a:cs typeface="Calibri"/>
              </a:rPr>
              <a:t>of  </a:t>
            </a:r>
            <a:r>
              <a:rPr sz="3200" spc="-10" dirty="0">
                <a:latin typeface="Calibri"/>
                <a:cs typeface="Calibri"/>
              </a:rPr>
              <a:t>reflection.</a:t>
            </a:r>
            <a:endParaRPr sz="3200">
              <a:latin typeface="Calibri"/>
              <a:cs typeface="Calibri"/>
            </a:endParaRPr>
          </a:p>
          <a:p>
            <a:pPr marL="12700" marR="681990">
              <a:lnSpc>
                <a:spcPct val="100000"/>
              </a:lnSpc>
              <a:spcBef>
                <a:spcPts val="775"/>
              </a:spcBef>
            </a:pPr>
            <a:r>
              <a:rPr sz="3200" spc="-10" dirty="0">
                <a:latin typeface="Calibri"/>
                <a:cs typeface="Calibri"/>
              </a:rPr>
              <a:t>Light </a:t>
            </a:r>
            <a:r>
              <a:rPr sz="3200" spc="-20" dirty="0">
                <a:latin typeface="Calibri"/>
                <a:cs typeface="Calibri"/>
              </a:rPr>
              <a:t>follows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10" dirty="0">
                <a:latin typeface="Calibri"/>
                <a:cs typeface="Calibri"/>
              </a:rPr>
              <a:t>path </a:t>
            </a:r>
            <a:r>
              <a:rPr sz="3200" dirty="0">
                <a:latin typeface="Calibri"/>
                <a:cs typeface="Calibri"/>
              </a:rPr>
              <a:t>of </a:t>
            </a:r>
            <a:r>
              <a:rPr sz="3200" spc="-10" dirty="0">
                <a:latin typeface="Calibri"/>
                <a:cs typeface="Calibri"/>
              </a:rPr>
              <a:t>least </a:t>
            </a:r>
            <a:r>
              <a:rPr sz="3200" dirty="0">
                <a:latin typeface="Calibri"/>
                <a:cs typeface="Calibri"/>
              </a:rPr>
              <a:t>time: the </a:t>
            </a:r>
            <a:r>
              <a:rPr sz="3200" spc="-5" dirty="0">
                <a:latin typeface="Calibri"/>
                <a:cs typeface="Calibri"/>
              </a:rPr>
              <a:t>path  </a:t>
            </a:r>
            <a:r>
              <a:rPr sz="3200" spc="-10" dirty="0">
                <a:latin typeface="Calibri"/>
                <a:cs typeface="Calibri"/>
              </a:rPr>
              <a:t>length </a:t>
            </a:r>
            <a:r>
              <a:rPr sz="3200" spc="-15" dirty="0">
                <a:latin typeface="Calibri"/>
                <a:cs typeface="Calibri"/>
              </a:rPr>
              <a:t>from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20" dirty="0">
                <a:latin typeface="Calibri"/>
                <a:cs typeface="Calibri"/>
              </a:rPr>
              <a:t>to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B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700"/>
            <a:ext cx="8229600" cy="879087"/>
          </a:xfrm>
          <a:prstGeom prst="rect">
            <a:avLst/>
          </a:prstGeom>
          <a:ln w="9525">
            <a:solidFill>
              <a:srgbClr val="97B853"/>
            </a:solidFill>
          </a:ln>
        </p:spPr>
        <p:txBody>
          <a:bodyPr vert="horz" wrap="square" lIns="0" tIns="200025" rIns="0" bIns="0" rtlCol="0">
            <a:spAutoFit/>
          </a:bodyPr>
          <a:lstStyle/>
          <a:p>
            <a:pPr marL="683260">
              <a:lnSpc>
                <a:spcPct val="100000"/>
              </a:lnSpc>
              <a:spcBef>
                <a:spcPts val="1575"/>
              </a:spcBef>
            </a:pPr>
            <a:r>
              <a:rPr lang="en-US" spc="-15" dirty="0" smtClean="0"/>
              <a:t>Lecture Two (Refractive Index)</a:t>
            </a:r>
            <a:endParaRPr spc="-15" dirty="0"/>
          </a:p>
        </p:txBody>
      </p:sp>
      <p:sp>
        <p:nvSpPr>
          <p:cNvPr id="3" name="object 3"/>
          <p:cNvSpPr/>
          <p:nvPr/>
        </p:nvSpPr>
        <p:spPr>
          <a:xfrm>
            <a:off x="971600" y="2132799"/>
            <a:ext cx="7128764" cy="37444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587</Words>
  <Application>Microsoft Office PowerPoint</Application>
  <PresentationFormat>On-screen Show (4:3)</PresentationFormat>
  <Paragraphs>82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Lecture Two (Refractive Index)</vt:lpstr>
      <vt:lpstr>Lecture Two (Refractive Index)</vt:lpstr>
      <vt:lpstr>Lecture Two (Refractive Index)</vt:lpstr>
      <vt:lpstr>Lecture Two (Refractive Index)</vt:lpstr>
      <vt:lpstr>Lecture Two (Refractive Index)</vt:lpstr>
      <vt:lpstr>Lecture Two (Refractive Index)</vt:lpstr>
      <vt:lpstr>Lecture Two (Refractive Index)</vt:lpstr>
      <vt:lpstr>Lecture Two (Refractive Index)</vt:lpstr>
      <vt:lpstr>Lecture Two (Refractive Index)</vt:lpstr>
      <vt:lpstr>Lecture Two (Refractive Index)</vt:lpstr>
      <vt:lpstr>Lecture Two (Refractive Index)</vt:lpstr>
      <vt:lpstr>Lecture Two (Refractive Index)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Two (Refractive Index)</dc:title>
  <dc:creator>sabah</dc:creator>
  <cp:lastModifiedBy>Nada</cp:lastModifiedBy>
  <cp:revision>1</cp:revision>
  <dcterms:created xsi:type="dcterms:W3CDTF">2018-11-29T18:03:11Z</dcterms:created>
  <dcterms:modified xsi:type="dcterms:W3CDTF">2018-11-29T18:11:16Z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2018-11-29T00:00:00Z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2018-11-29T00:00:00Z</vt:filetime>
  </property>
</Properties>
</file>